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40"/>
  </p:notesMasterIdLst>
  <p:sldIdLst>
    <p:sldId id="447" r:id="rId2"/>
    <p:sldId id="256" r:id="rId3"/>
    <p:sldId id="427" r:id="rId4"/>
    <p:sldId id="430" r:id="rId5"/>
    <p:sldId id="428" r:id="rId6"/>
    <p:sldId id="429" r:id="rId7"/>
    <p:sldId id="431" r:id="rId8"/>
    <p:sldId id="432" r:id="rId9"/>
    <p:sldId id="438" r:id="rId10"/>
    <p:sldId id="433" r:id="rId11"/>
    <p:sldId id="434" r:id="rId12"/>
    <p:sldId id="435" r:id="rId13"/>
    <p:sldId id="439" r:id="rId14"/>
    <p:sldId id="440" r:id="rId15"/>
    <p:sldId id="441" r:id="rId16"/>
    <p:sldId id="442" r:id="rId17"/>
    <p:sldId id="443" r:id="rId18"/>
    <p:sldId id="444" r:id="rId19"/>
    <p:sldId id="445" r:id="rId20"/>
    <p:sldId id="446" r:id="rId21"/>
    <p:sldId id="448" r:id="rId22"/>
    <p:sldId id="449" r:id="rId23"/>
    <p:sldId id="436" r:id="rId24"/>
    <p:sldId id="437" r:id="rId25"/>
    <p:sldId id="450" r:id="rId26"/>
    <p:sldId id="257" r:id="rId27"/>
    <p:sldId id="421" r:id="rId28"/>
    <p:sldId id="269" r:id="rId29"/>
    <p:sldId id="270" r:id="rId30"/>
    <p:sldId id="271" r:id="rId31"/>
    <p:sldId id="416" r:id="rId32"/>
    <p:sldId id="422" r:id="rId33"/>
    <p:sldId id="423" r:id="rId34"/>
    <p:sldId id="265" r:id="rId35"/>
    <p:sldId id="425" r:id="rId36"/>
    <p:sldId id="258" r:id="rId37"/>
    <p:sldId id="419" r:id="rId38"/>
    <p:sldId id="426"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88"/>
    <p:restoredTop sz="94650"/>
  </p:normalViewPr>
  <p:slideViewPr>
    <p:cSldViewPr snapToGrid="0" snapToObjects="1">
      <p:cViewPr varScale="1">
        <p:scale>
          <a:sx n="134" d="100"/>
          <a:sy n="134" d="100"/>
        </p:scale>
        <p:origin x="192" y="17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4E2FA3-1241-B441-83A9-BDA0DC468C77}" type="datetimeFigureOut">
              <a:rPr lang="en-US" smtClean="0"/>
              <a:t>8/28/21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2FBA4-F412-3249-BC40-98D6E72066F5}" type="slidenum">
              <a:rPr lang="en-US" smtClean="0"/>
              <a:t>‹#›</a:t>
            </a:fld>
            <a:endParaRPr lang="en-US"/>
          </a:p>
        </p:txBody>
      </p:sp>
    </p:spTree>
    <p:extLst>
      <p:ext uri="{BB962C8B-B14F-4D97-AF65-F5344CB8AC3E}">
        <p14:creationId xmlns:p14="http://schemas.microsoft.com/office/powerpoint/2010/main" val="3625386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8/28/21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8/28/21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8/28/21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8/28/21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8/28/21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8/28/21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8/28/21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8/28/21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8/28/21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8/28/21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8/28/21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8/28/21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wmf"/><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wmf"/><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wmf"/><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wmf"/><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wmf"/><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1.wmf"/><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1.wmf"/><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geoalliance.asu.edu/5Themes" TargetMode="External"/><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hyperlink" Target="https://geoalliance.asu.edu/readUSA" TargetMode="External"/><Relationship Id="rId3" Type="http://schemas.openxmlformats.org/officeDocument/2006/relationships/hyperlink" Target="https://geoalliance.asu.edu/StarIt" TargetMode="External"/><Relationship Id="rId7" Type="http://schemas.openxmlformats.org/officeDocument/2006/relationships/hyperlink" Target="https://geoalliance.asu.edu/5Themes" TargetMode="External"/><Relationship Id="rId2" Type="http://schemas.openxmlformats.org/officeDocument/2006/relationships/hyperlink" Target="https://geoalliance.asu.edu/activitybooks" TargetMode="External"/><Relationship Id="rId1" Type="http://schemas.openxmlformats.org/officeDocument/2006/relationships/slideLayout" Target="../slideLayouts/slideLayout2.xml"/><Relationship Id="rId6" Type="http://schemas.openxmlformats.org/officeDocument/2006/relationships/hyperlink" Target="https://geoalliance.asu.edu/Cookie" TargetMode="External"/><Relationship Id="rId5" Type="http://schemas.openxmlformats.org/officeDocument/2006/relationships/hyperlink" Target="https://geoalliance.asu.edu/Japan5Themes" TargetMode="External"/><Relationship Id="rId4" Type="http://schemas.openxmlformats.org/officeDocument/2006/relationships/hyperlink" Target="https://geoalliance.asu.edu/cinderella"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AMIU4lTMQLw" TargetMode="External"/><Relationship Id="rId2" Type="http://schemas.openxmlformats.org/officeDocument/2006/relationships/slideLayout" Target="../slideLayouts/slideLayout4.xml"/><Relationship Id="rId1" Type="http://schemas.openxmlformats.org/officeDocument/2006/relationships/video" Target="https://www.youtube.com/embed/AMIU4lTMQLw?feature=oembed" TargetMode="External"/><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12" Type="http://schemas.openxmlformats.org/officeDocument/2006/relationships/image" Target="../media/image17.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ED3CCD8-600C-F444-AC10-99467F00818E}"/>
              </a:ext>
            </a:extLst>
          </p:cNvPr>
          <p:cNvPicPr>
            <a:picLocks noGrp="1" noChangeAspect="1"/>
          </p:cNvPicPr>
          <p:nvPr>
            <p:ph idx="1"/>
          </p:nvPr>
        </p:nvPicPr>
        <p:blipFill rotWithShape="1">
          <a:blip r:embed="rId2"/>
          <a:srcRect t="4238" b="25154"/>
          <a:stretch/>
        </p:blipFill>
        <p:spPr>
          <a:xfrm>
            <a:off x="4081969" y="0"/>
            <a:ext cx="8110031" cy="6857999"/>
          </a:xfrm>
        </p:spPr>
      </p:pic>
      <p:pic>
        <p:nvPicPr>
          <p:cNvPr id="7" name="Picture 6">
            <a:extLst>
              <a:ext uri="{FF2B5EF4-FFF2-40B4-BE49-F238E27FC236}">
                <a16:creationId xmlns:a16="http://schemas.microsoft.com/office/drawing/2014/main" id="{288A1DE3-BF18-A045-B368-BD4A01F36B0B}"/>
              </a:ext>
            </a:extLst>
          </p:cNvPr>
          <p:cNvPicPr>
            <a:picLocks noChangeAspect="1"/>
          </p:cNvPicPr>
          <p:nvPr/>
        </p:nvPicPr>
        <p:blipFill rotWithShape="1">
          <a:blip r:embed="rId2"/>
          <a:srcRect l="24042" t="75616" r="24771"/>
          <a:stretch/>
        </p:blipFill>
        <p:spPr>
          <a:xfrm>
            <a:off x="551145" y="2592886"/>
            <a:ext cx="2931090" cy="1672225"/>
          </a:xfrm>
          <a:prstGeom prst="rect">
            <a:avLst/>
          </a:prstGeom>
        </p:spPr>
      </p:pic>
    </p:spTree>
    <p:extLst>
      <p:ext uri="{BB962C8B-B14F-4D97-AF65-F5344CB8AC3E}">
        <p14:creationId xmlns:p14="http://schemas.microsoft.com/office/powerpoint/2010/main" val="2648386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5FF5-CC22-C042-ADE2-E89606892FCA}"/>
              </a:ext>
            </a:extLst>
          </p:cNvPr>
          <p:cNvSpPr>
            <a:spLocks noGrp="1"/>
          </p:cNvSpPr>
          <p:nvPr>
            <p:ph type="title"/>
          </p:nvPr>
        </p:nvSpPr>
        <p:spPr>
          <a:xfrm>
            <a:off x="2231136" y="296477"/>
            <a:ext cx="7729728" cy="1188720"/>
          </a:xfrm>
        </p:spPr>
        <p:txBody>
          <a:bodyPr/>
          <a:lstStyle/>
          <a:p>
            <a:r>
              <a:rPr lang="en-US" dirty="0"/>
              <a:t>Cinderella around the world</a:t>
            </a:r>
            <a:br>
              <a:rPr lang="en-US" dirty="0"/>
            </a:br>
            <a:r>
              <a:rPr lang="en-US" cap="none" dirty="0"/>
              <a:t>By: Karen Guerrero</a:t>
            </a:r>
            <a:endParaRPr lang="en-US" dirty="0"/>
          </a:p>
        </p:txBody>
      </p:sp>
      <p:sp>
        <p:nvSpPr>
          <p:cNvPr id="3" name="Content Placeholder 2">
            <a:extLst>
              <a:ext uri="{FF2B5EF4-FFF2-40B4-BE49-F238E27FC236}">
                <a16:creationId xmlns:a16="http://schemas.microsoft.com/office/drawing/2014/main" id="{858AE9F1-125E-E44C-B406-CF9EF0432BFF}"/>
              </a:ext>
            </a:extLst>
          </p:cNvPr>
          <p:cNvSpPr>
            <a:spLocks noGrp="1"/>
          </p:cNvSpPr>
          <p:nvPr>
            <p:ph idx="1"/>
          </p:nvPr>
        </p:nvSpPr>
        <p:spPr>
          <a:xfrm>
            <a:off x="484397" y="1805354"/>
            <a:ext cx="7030095" cy="3958119"/>
          </a:xfrm>
        </p:spPr>
        <p:txBody>
          <a:bodyPr/>
          <a:lstStyle/>
          <a:p>
            <a:r>
              <a:rPr lang="en-US" dirty="0"/>
              <a:t>Grade 6</a:t>
            </a:r>
          </a:p>
          <a:p>
            <a:r>
              <a:rPr lang="en-US" dirty="0"/>
              <a:t>Purpose: In this lesson, students will explore the places and regions around the world through multicultural Cinderella Stories. While reading the stories, students will not only review literary elements of traditional literature, they will identify the five themes of geography. They will then complete additional research to present their Cinderella stories through a visual representation of the story and its country of origin</a:t>
            </a:r>
          </a:p>
        </p:txBody>
      </p:sp>
      <p:pic>
        <p:nvPicPr>
          <p:cNvPr id="4098" name="Picture 2" descr="15 Cinderella Stories from Around the World - Only Passionate Curiosity">
            <a:extLst>
              <a:ext uri="{FF2B5EF4-FFF2-40B4-BE49-F238E27FC236}">
                <a16:creationId xmlns:a16="http://schemas.microsoft.com/office/drawing/2014/main" id="{FC7758CD-ECB7-9B49-A999-8863DC4DFB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67"/>
          <a:stretch/>
        </p:blipFill>
        <p:spPr bwMode="auto">
          <a:xfrm>
            <a:off x="7786393" y="1594339"/>
            <a:ext cx="4114479" cy="5096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057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5FF5-CC22-C042-ADE2-E89606892FCA}"/>
              </a:ext>
            </a:extLst>
          </p:cNvPr>
          <p:cNvSpPr>
            <a:spLocks noGrp="1"/>
          </p:cNvSpPr>
          <p:nvPr>
            <p:ph type="title"/>
          </p:nvPr>
        </p:nvSpPr>
        <p:spPr>
          <a:xfrm>
            <a:off x="2231136" y="296477"/>
            <a:ext cx="7729728" cy="1188720"/>
          </a:xfrm>
        </p:spPr>
        <p:txBody>
          <a:bodyPr/>
          <a:lstStyle/>
          <a:p>
            <a:r>
              <a:rPr lang="en-US" dirty="0"/>
              <a:t>Cinderella around the world</a:t>
            </a:r>
            <a:br>
              <a:rPr lang="en-US" dirty="0"/>
            </a:br>
            <a:r>
              <a:rPr lang="en-US" cap="none" dirty="0"/>
              <a:t>By: Karen Guerrero</a:t>
            </a:r>
            <a:endParaRPr lang="en-US" dirty="0"/>
          </a:p>
        </p:txBody>
      </p:sp>
      <p:sp>
        <p:nvSpPr>
          <p:cNvPr id="3" name="Content Placeholder 2">
            <a:extLst>
              <a:ext uri="{FF2B5EF4-FFF2-40B4-BE49-F238E27FC236}">
                <a16:creationId xmlns:a16="http://schemas.microsoft.com/office/drawing/2014/main" id="{858AE9F1-125E-E44C-B406-CF9EF0432BFF}"/>
              </a:ext>
            </a:extLst>
          </p:cNvPr>
          <p:cNvSpPr>
            <a:spLocks noGrp="1"/>
          </p:cNvSpPr>
          <p:nvPr>
            <p:ph idx="1"/>
          </p:nvPr>
        </p:nvSpPr>
        <p:spPr>
          <a:xfrm>
            <a:off x="484397" y="1805354"/>
            <a:ext cx="6479111" cy="3958119"/>
          </a:xfrm>
        </p:spPr>
        <p:txBody>
          <a:bodyPr/>
          <a:lstStyle/>
          <a:p>
            <a:r>
              <a:rPr lang="en-US" dirty="0"/>
              <a:t>Do a pass-around to have small groups of students retell their knowledge of the traditional Cinderella story. </a:t>
            </a:r>
          </a:p>
          <a:p>
            <a:r>
              <a:rPr lang="en-US" dirty="0"/>
              <a:t>Have each student write one sentence then pass the paper until their group feels the story is complete. Have groups share out their stories; listening for similarities and make clarifications. </a:t>
            </a:r>
          </a:p>
          <a:p>
            <a:r>
              <a:rPr lang="en-US" dirty="0"/>
              <a:t>Tell the students they are going to listen to a variation of the Cinderella story. They need to listen for differences between the variant and original Cinderella story. </a:t>
            </a:r>
          </a:p>
          <a:p>
            <a:r>
              <a:rPr lang="en-US" dirty="0"/>
              <a:t>Read one version of the Cinderella story. (I recommend </a:t>
            </a:r>
            <a:r>
              <a:rPr lang="en-US" dirty="0" err="1"/>
              <a:t>Sootface</a:t>
            </a:r>
            <a:r>
              <a:rPr lang="en-US" dirty="0"/>
              <a:t> An Ojibwa Cinderella Story by San Souci or Yeh Shen A Chinese Cinderella by </a:t>
            </a:r>
            <a:r>
              <a:rPr lang="en-US" dirty="0" err="1"/>
              <a:t>Aai</a:t>
            </a:r>
            <a:r>
              <a:rPr lang="en-US" dirty="0"/>
              <a:t>-Ling Louie because these books give clear examples for the Five Themes of Geography.) </a:t>
            </a:r>
          </a:p>
        </p:txBody>
      </p:sp>
      <p:pic>
        <p:nvPicPr>
          <p:cNvPr id="6146" name="Picture 2" descr="Sootface: San Souci, Robert D.: 9780440413639: Amazon.com: Books">
            <a:extLst>
              <a:ext uri="{FF2B5EF4-FFF2-40B4-BE49-F238E27FC236}">
                <a16:creationId xmlns:a16="http://schemas.microsoft.com/office/drawing/2014/main" id="{59AEDA00-D855-CB4B-9A4B-1037197E4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3648" y="1672981"/>
            <a:ext cx="3164041" cy="248871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Yeh-Shen: A Cinderella Story from China: Louie, Ai-Ling: 9780698113886:  Amazon.com: Books">
            <a:extLst>
              <a:ext uri="{FF2B5EF4-FFF2-40B4-BE49-F238E27FC236}">
                <a16:creationId xmlns:a16="http://schemas.microsoft.com/office/drawing/2014/main" id="{A4D26939-5AFB-DC4A-9E17-D47A806F7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062" y="3361123"/>
            <a:ext cx="25400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177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5FF5-CC22-C042-ADE2-E89606892FCA}"/>
              </a:ext>
            </a:extLst>
          </p:cNvPr>
          <p:cNvSpPr>
            <a:spLocks noGrp="1"/>
          </p:cNvSpPr>
          <p:nvPr>
            <p:ph type="title"/>
          </p:nvPr>
        </p:nvSpPr>
        <p:spPr>
          <a:xfrm>
            <a:off x="2231136" y="296477"/>
            <a:ext cx="7729728" cy="1188720"/>
          </a:xfrm>
        </p:spPr>
        <p:txBody>
          <a:bodyPr/>
          <a:lstStyle/>
          <a:p>
            <a:r>
              <a:rPr lang="en-US" dirty="0"/>
              <a:t>Cinderella around the world</a:t>
            </a:r>
            <a:br>
              <a:rPr lang="en-US" dirty="0"/>
            </a:br>
            <a:r>
              <a:rPr lang="en-US" cap="none" dirty="0"/>
              <a:t>By: Karen Guerrero</a:t>
            </a:r>
            <a:endParaRPr lang="en-US" dirty="0"/>
          </a:p>
        </p:txBody>
      </p:sp>
      <p:sp>
        <p:nvSpPr>
          <p:cNvPr id="3" name="Content Placeholder 2">
            <a:extLst>
              <a:ext uri="{FF2B5EF4-FFF2-40B4-BE49-F238E27FC236}">
                <a16:creationId xmlns:a16="http://schemas.microsoft.com/office/drawing/2014/main" id="{858AE9F1-125E-E44C-B406-CF9EF0432BFF}"/>
              </a:ext>
            </a:extLst>
          </p:cNvPr>
          <p:cNvSpPr>
            <a:spLocks noGrp="1"/>
          </p:cNvSpPr>
          <p:nvPr>
            <p:ph idx="1"/>
          </p:nvPr>
        </p:nvSpPr>
        <p:spPr>
          <a:xfrm>
            <a:off x="484397" y="1805354"/>
            <a:ext cx="6479111" cy="4676726"/>
          </a:xfrm>
        </p:spPr>
        <p:txBody>
          <a:bodyPr>
            <a:normAutofit/>
          </a:bodyPr>
          <a:lstStyle/>
          <a:p>
            <a:r>
              <a:rPr lang="en-US" sz="2000" dirty="0"/>
              <a:t>Provide a variant Cinderella story to each pair or small group of students. </a:t>
            </a:r>
          </a:p>
          <a:p>
            <a:r>
              <a:rPr lang="en-US" sz="2000" dirty="0"/>
              <a:t>Have them complete the student page including literary elements, Five Themes of Geography and additional research on the country where the story takes place. </a:t>
            </a:r>
          </a:p>
          <a:p>
            <a:r>
              <a:rPr lang="en-US" sz="2000" dirty="0"/>
              <a:t>They should also know the location of their country on a world map. </a:t>
            </a:r>
          </a:p>
          <a:p>
            <a:r>
              <a:rPr lang="en-US" sz="2000" dirty="0"/>
              <a:t>Have students use an almanac to research the land size of the country in which their Cinderella story takes place and the land size of Arizona. Have them create a ratio of how many </a:t>
            </a:r>
            <a:r>
              <a:rPr lang="en-US" sz="2000" dirty="0" err="1"/>
              <a:t>Arizonas</a:t>
            </a:r>
            <a:r>
              <a:rPr lang="en-US" sz="2000" dirty="0"/>
              <a:t> fit into their country or how many of their countries fit into Arizona (depending on which one is bigger).</a:t>
            </a:r>
          </a:p>
        </p:txBody>
      </p:sp>
      <p:pic>
        <p:nvPicPr>
          <p:cNvPr id="5" name="Picture 4">
            <a:extLst>
              <a:ext uri="{FF2B5EF4-FFF2-40B4-BE49-F238E27FC236}">
                <a16:creationId xmlns:a16="http://schemas.microsoft.com/office/drawing/2014/main" id="{FCA4532C-B673-E744-A82C-24EF34033EC8}"/>
              </a:ext>
            </a:extLst>
          </p:cNvPr>
          <p:cNvPicPr>
            <a:picLocks noChangeAspect="1"/>
          </p:cNvPicPr>
          <p:nvPr/>
        </p:nvPicPr>
        <p:blipFill>
          <a:blip r:embed="rId2"/>
          <a:stretch>
            <a:fillRect/>
          </a:stretch>
        </p:blipFill>
        <p:spPr>
          <a:xfrm>
            <a:off x="7491517" y="1572436"/>
            <a:ext cx="4216086" cy="5044051"/>
          </a:xfrm>
          <a:prstGeom prst="rect">
            <a:avLst/>
          </a:prstGeom>
        </p:spPr>
      </p:pic>
    </p:spTree>
    <p:extLst>
      <p:ext uri="{BB962C8B-B14F-4D97-AF65-F5344CB8AC3E}">
        <p14:creationId xmlns:p14="http://schemas.microsoft.com/office/powerpoint/2010/main" val="354724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5FF5-CC22-C042-ADE2-E89606892FCA}"/>
              </a:ext>
            </a:extLst>
          </p:cNvPr>
          <p:cNvSpPr>
            <a:spLocks noGrp="1"/>
          </p:cNvSpPr>
          <p:nvPr>
            <p:ph type="title"/>
          </p:nvPr>
        </p:nvSpPr>
        <p:spPr>
          <a:xfrm>
            <a:off x="2231136" y="296477"/>
            <a:ext cx="7729728" cy="1188720"/>
          </a:xfrm>
        </p:spPr>
        <p:txBody>
          <a:bodyPr/>
          <a:lstStyle/>
          <a:p>
            <a:r>
              <a:rPr lang="en-US" dirty="0"/>
              <a:t>Cinderella around the world</a:t>
            </a:r>
            <a:br>
              <a:rPr lang="en-US" dirty="0"/>
            </a:br>
            <a:r>
              <a:rPr lang="en-US" cap="none" dirty="0"/>
              <a:t>By: Karen Guerrero</a:t>
            </a:r>
            <a:endParaRPr lang="en-US" dirty="0"/>
          </a:p>
        </p:txBody>
      </p:sp>
      <p:sp>
        <p:nvSpPr>
          <p:cNvPr id="7" name="Content Placeholder 3">
            <a:extLst>
              <a:ext uri="{FF2B5EF4-FFF2-40B4-BE49-F238E27FC236}">
                <a16:creationId xmlns:a16="http://schemas.microsoft.com/office/drawing/2014/main" id="{A3A937C6-54A4-2C46-826A-45FAEC027AC9}"/>
              </a:ext>
            </a:extLst>
          </p:cNvPr>
          <p:cNvSpPr txBox="1">
            <a:spLocks/>
          </p:cNvSpPr>
          <p:nvPr/>
        </p:nvSpPr>
        <p:spPr>
          <a:xfrm>
            <a:off x="7227850" y="2339645"/>
            <a:ext cx="4193384" cy="29305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dirty="0"/>
              <a:t>In the Chat Box, write whether you would use this lesson in your classroom.</a:t>
            </a:r>
          </a:p>
          <a:p>
            <a:pPr>
              <a:buFont typeface="Wingdings" pitchFamily="2" charset="2"/>
              <a:buChar char="Ø"/>
            </a:pPr>
            <a:endParaRPr lang="en-US" sz="2800" dirty="0"/>
          </a:p>
          <a:p>
            <a:pPr>
              <a:buFont typeface="Wingdings" pitchFamily="2" charset="2"/>
              <a:buChar char="Ø"/>
            </a:pPr>
            <a:r>
              <a:rPr lang="en-US" sz="2800" dirty="0"/>
              <a:t>Yes</a:t>
            </a:r>
          </a:p>
          <a:p>
            <a:pPr>
              <a:buFont typeface="Wingdings" pitchFamily="2" charset="2"/>
              <a:buChar char="Ø"/>
            </a:pPr>
            <a:r>
              <a:rPr lang="en-US" sz="2800" dirty="0"/>
              <a:t>No</a:t>
            </a:r>
          </a:p>
        </p:txBody>
      </p:sp>
      <p:pic>
        <p:nvPicPr>
          <p:cNvPr id="2052" name="Picture 4" descr="New Cinderella 2015 Glass Slipper Shoes with Quote Pillow Case (2 Sides) :  Amazon.ca: Home">
            <a:extLst>
              <a:ext uri="{FF2B5EF4-FFF2-40B4-BE49-F238E27FC236}">
                <a16:creationId xmlns:a16="http://schemas.microsoft.com/office/drawing/2014/main" id="{A6341038-E2E7-8146-A46C-2158C3602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 y="1804670"/>
            <a:ext cx="6350000" cy="450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458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630149" y="92765"/>
            <a:ext cx="10931702" cy="1701086"/>
          </a:xfrm>
        </p:spPr>
        <p:txBody>
          <a:bodyPr>
            <a:normAutofit fontScale="90000"/>
          </a:bodyPr>
          <a:lstStyle/>
          <a:p>
            <a:pPr>
              <a:lnSpc>
                <a:spcPct val="150000"/>
              </a:lnSpc>
            </a:pPr>
            <a:br>
              <a:rPr lang="en-US" sz="2400" b="1" dirty="0"/>
            </a:br>
            <a:r>
              <a:rPr lang="en-US" sz="2400" b="1" dirty="0" err="1"/>
              <a:t>Ichi</a:t>
            </a:r>
            <a:r>
              <a:rPr lang="en-US" sz="2400" b="1" dirty="0"/>
              <a:t>-Ni-</a:t>
            </a:r>
            <a:r>
              <a:rPr lang="en-US" sz="2400" b="1" dirty="0" err="1"/>
              <a:t>san</a:t>
            </a:r>
            <a:r>
              <a:rPr lang="en-US" sz="2400" b="1" dirty="0"/>
              <a:t>-</a:t>
            </a:r>
            <a:r>
              <a:rPr lang="en-US" sz="2400" b="1" dirty="0" err="1"/>
              <a:t>shi</a:t>
            </a:r>
            <a:r>
              <a:rPr lang="en-US" sz="2400" b="1" dirty="0"/>
              <a:t>-go . . . Japan! </a:t>
            </a:r>
            <a:br>
              <a:rPr lang="en-US" sz="2400" b="1" dirty="0"/>
            </a:br>
            <a:r>
              <a:rPr lang="en-US" sz="2400" b="1" dirty="0"/>
              <a:t>Studying Japan using the 5 themes of geography</a:t>
            </a:r>
            <a:br>
              <a:rPr lang="en-US" altLang="en-US" sz="2400" b="1" dirty="0">
                <a:solidFill>
                  <a:srgbClr val="000000"/>
                </a:solidFill>
              </a:rPr>
            </a:br>
            <a:r>
              <a:rPr lang="en-US" altLang="en-US" b="1" cap="none" dirty="0">
                <a:solidFill>
                  <a:srgbClr val="000000"/>
                </a:solidFill>
              </a:rPr>
              <a:t>By Jeannine Kuropatkin</a:t>
            </a:r>
            <a:br>
              <a:rPr lang="en-US" dirty="0"/>
            </a:br>
            <a:endParaRPr lang="en-US" dirty="0"/>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630149" y="2780620"/>
            <a:ext cx="4379673" cy="3101975"/>
          </a:xfrm>
        </p:spPr>
        <p:txBody>
          <a:bodyPr>
            <a:normAutofit/>
          </a:bodyPr>
          <a:lstStyle/>
          <a:p>
            <a:pPr marL="0" indent="0">
              <a:buNone/>
            </a:pPr>
            <a:r>
              <a:rPr lang="en-US" sz="2800" dirty="0">
                <a:solidFill>
                  <a:srgbClr val="FF0000"/>
                </a:solidFill>
              </a:rPr>
              <a:t>Grades 6-7 (Used in HS)</a:t>
            </a:r>
          </a:p>
          <a:p>
            <a:pPr marL="0" indent="0">
              <a:buNone/>
            </a:pPr>
            <a:r>
              <a:rPr lang="en-US" sz="2800" dirty="0">
                <a:solidFill>
                  <a:srgbClr val="FF0000"/>
                </a:solidFill>
              </a:rPr>
              <a:t>Session One</a:t>
            </a:r>
          </a:p>
          <a:p>
            <a:pPr marL="0" indent="0">
              <a:buNone/>
            </a:pPr>
            <a:r>
              <a:rPr lang="en-US" sz="2800" dirty="0"/>
              <a:t>Procedures: </a:t>
            </a:r>
          </a:p>
          <a:p>
            <a:pPr marL="0" indent="0">
              <a:buNone/>
            </a:pPr>
            <a:r>
              <a:rPr lang="en-US" sz="2800" dirty="0"/>
              <a:t>1. Introduce Japan through map activities &amp; the theme of </a:t>
            </a:r>
            <a:r>
              <a:rPr lang="en-US" sz="2800" b="1" dirty="0"/>
              <a:t>Location</a:t>
            </a:r>
          </a:p>
          <a:p>
            <a:pPr marL="514350" indent="-514350">
              <a:buFont typeface="+mj-lt"/>
              <a:buAutoNum type="arabicPeriod"/>
            </a:pPr>
            <a:endParaRPr lang="en-US" sz="2800" dirty="0"/>
          </a:p>
          <a:p>
            <a:pPr marL="0" indent="0">
              <a:buNone/>
            </a:pPr>
            <a:endParaRPr lang="en-US" sz="2800" dirty="0"/>
          </a:p>
        </p:txBody>
      </p:sp>
      <p:pic>
        <p:nvPicPr>
          <p:cNvPr id="1026" name="Picture 2">
            <a:extLst>
              <a:ext uri="{FF2B5EF4-FFF2-40B4-BE49-F238E27FC236}">
                <a16:creationId xmlns:a16="http://schemas.microsoft.com/office/drawing/2014/main" id="{F8E12960-BA34-4FE0-A30A-587CDA06A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754" y="1200781"/>
            <a:ext cx="1809750" cy="14843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Diagram&#10;&#10;Description automatically generated">
            <a:extLst>
              <a:ext uri="{FF2B5EF4-FFF2-40B4-BE49-F238E27FC236}">
                <a16:creationId xmlns:a16="http://schemas.microsoft.com/office/drawing/2014/main" id="{8C55F287-D85A-423D-AA5D-D3A23D8E47E7}"/>
              </a:ext>
            </a:extLst>
          </p:cNvPr>
          <p:cNvPicPr>
            <a:picLocks noChangeAspect="1"/>
          </p:cNvPicPr>
          <p:nvPr/>
        </p:nvPicPr>
        <p:blipFill>
          <a:blip r:embed="rId3"/>
          <a:stretch>
            <a:fillRect/>
          </a:stretch>
        </p:blipFill>
        <p:spPr>
          <a:xfrm>
            <a:off x="8380233" y="2045489"/>
            <a:ext cx="3419786" cy="4332518"/>
          </a:xfrm>
          <a:prstGeom prst="rect">
            <a:avLst/>
          </a:prstGeom>
          <a:ln w="38100">
            <a:solidFill>
              <a:srgbClr val="C00000"/>
            </a:solidFill>
          </a:ln>
        </p:spPr>
      </p:pic>
      <p:pic>
        <p:nvPicPr>
          <p:cNvPr id="7" name="Picture 6" descr="Diagram, engineering drawing&#10;&#10;Description automatically generated">
            <a:extLst>
              <a:ext uri="{FF2B5EF4-FFF2-40B4-BE49-F238E27FC236}">
                <a16:creationId xmlns:a16="http://schemas.microsoft.com/office/drawing/2014/main" id="{C15E7E89-AE8A-40DB-811F-DDBA218B15DA}"/>
              </a:ext>
            </a:extLst>
          </p:cNvPr>
          <p:cNvPicPr>
            <a:picLocks noChangeAspect="1"/>
          </p:cNvPicPr>
          <p:nvPr/>
        </p:nvPicPr>
        <p:blipFill>
          <a:blip r:embed="rId4"/>
          <a:stretch>
            <a:fillRect/>
          </a:stretch>
        </p:blipFill>
        <p:spPr>
          <a:xfrm>
            <a:off x="4798589" y="2045489"/>
            <a:ext cx="3261423" cy="4332518"/>
          </a:xfrm>
          <a:prstGeom prst="rect">
            <a:avLst/>
          </a:prstGeom>
          <a:ln w="38100">
            <a:solidFill>
              <a:srgbClr val="C00000"/>
            </a:solidFill>
          </a:ln>
        </p:spPr>
      </p:pic>
    </p:spTree>
    <p:extLst>
      <p:ext uri="{BB962C8B-B14F-4D97-AF65-F5344CB8AC3E}">
        <p14:creationId xmlns:p14="http://schemas.microsoft.com/office/powerpoint/2010/main" val="2452482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630149" y="92765"/>
            <a:ext cx="10931702" cy="1701086"/>
          </a:xfrm>
        </p:spPr>
        <p:txBody>
          <a:bodyPr>
            <a:normAutofit fontScale="90000"/>
          </a:bodyPr>
          <a:lstStyle/>
          <a:p>
            <a:pPr>
              <a:lnSpc>
                <a:spcPct val="150000"/>
              </a:lnSpc>
            </a:pPr>
            <a:br>
              <a:rPr lang="en-US" sz="2400" b="1" dirty="0"/>
            </a:br>
            <a:r>
              <a:rPr lang="en-US" sz="2400" b="1" dirty="0" err="1"/>
              <a:t>Ichi</a:t>
            </a:r>
            <a:r>
              <a:rPr lang="en-US" sz="2400" b="1" dirty="0"/>
              <a:t>-Ni-</a:t>
            </a:r>
            <a:r>
              <a:rPr lang="en-US" sz="2400" b="1" dirty="0" err="1"/>
              <a:t>san</a:t>
            </a:r>
            <a:r>
              <a:rPr lang="en-US" sz="2400" b="1" dirty="0"/>
              <a:t>-</a:t>
            </a:r>
            <a:r>
              <a:rPr lang="en-US" sz="2400" b="1" dirty="0" err="1"/>
              <a:t>shi</a:t>
            </a:r>
            <a:r>
              <a:rPr lang="en-US" sz="2400" b="1" dirty="0"/>
              <a:t>-go . . . Japan! </a:t>
            </a:r>
            <a:br>
              <a:rPr lang="en-US" sz="2400" b="1" dirty="0"/>
            </a:br>
            <a:r>
              <a:rPr lang="en-US" sz="2400" b="1" dirty="0"/>
              <a:t>Studying Japan using the 5 themes of geography</a:t>
            </a:r>
            <a:br>
              <a:rPr lang="en-US" altLang="en-US" sz="2400" b="1" dirty="0">
                <a:solidFill>
                  <a:srgbClr val="000000"/>
                </a:solidFill>
              </a:rPr>
            </a:br>
            <a:r>
              <a:rPr lang="en-US" altLang="en-US" b="1" cap="none" dirty="0">
                <a:solidFill>
                  <a:srgbClr val="000000"/>
                </a:solidFill>
              </a:rPr>
              <a:t>By Jeannine Kuropatkin</a:t>
            </a:r>
            <a:br>
              <a:rPr lang="en-US" dirty="0"/>
            </a:br>
            <a:endParaRPr lang="en-US" dirty="0"/>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491002" y="2919767"/>
            <a:ext cx="4379673" cy="3101975"/>
          </a:xfrm>
        </p:spPr>
        <p:txBody>
          <a:bodyPr>
            <a:normAutofit fontScale="92500" lnSpcReduction="20000"/>
          </a:bodyPr>
          <a:lstStyle/>
          <a:p>
            <a:pPr marL="0" indent="0">
              <a:buNone/>
            </a:pPr>
            <a:r>
              <a:rPr lang="en-US" sz="2800" dirty="0"/>
              <a:t>2. “5 Themes of Geography” Reference Sheets </a:t>
            </a:r>
          </a:p>
          <a:p>
            <a:r>
              <a:rPr lang="en-US" sz="2800" dirty="0"/>
              <a:t>Teacher explains EACH of the “5 Themes” using Japan examples</a:t>
            </a:r>
          </a:p>
          <a:p>
            <a:r>
              <a:rPr lang="en-US" sz="2800" dirty="0"/>
              <a:t>Students complete scaffolded notes on the “5 Themes” Reference Sheets</a:t>
            </a:r>
          </a:p>
          <a:p>
            <a:pPr marL="0" indent="0">
              <a:buNone/>
            </a:pPr>
            <a:endParaRPr lang="en-US" sz="2800" dirty="0"/>
          </a:p>
        </p:txBody>
      </p:sp>
      <p:pic>
        <p:nvPicPr>
          <p:cNvPr id="1026" name="Picture 2">
            <a:extLst>
              <a:ext uri="{FF2B5EF4-FFF2-40B4-BE49-F238E27FC236}">
                <a16:creationId xmlns:a16="http://schemas.microsoft.com/office/drawing/2014/main" id="{F8E12960-BA34-4FE0-A30A-587CDA06A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754" y="1141147"/>
            <a:ext cx="1809750" cy="148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diagram&#10;&#10;Description automatically generated">
            <a:extLst>
              <a:ext uri="{FF2B5EF4-FFF2-40B4-BE49-F238E27FC236}">
                <a16:creationId xmlns:a16="http://schemas.microsoft.com/office/drawing/2014/main" id="{83A731A8-F866-4DFE-95A7-58B12B0044DD}"/>
              </a:ext>
            </a:extLst>
          </p:cNvPr>
          <p:cNvPicPr>
            <a:picLocks noChangeAspect="1"/>
          </p:cNvPicPr>
          <p:nvPr/>
        </p:nvPicPr>
        <p:blipFill>
          <a:blip r:embed="rId3"/>
          <a:stretch>
            <a:fillRect/>
          </a:stretch>
        </p:blipFill>
        <p:spPr>
          <a:xfrm>
            <a:off x="5088868" y="2504818"/>
            <a:ext cx="2593190" cy="3516924"/>
          </a:xfrm>
          <a:prstGeom prst="rect">
            <a:avLst/>
          </a:prstGeom>
          <a:ln w="38100">
            <a:solidFill>
              <a:schemeClr val="tx1"/>
            </a:solidFill>
          </a:ln>
        </p:spPr>
      </p:pic>
      <p:pic>
        <p:nvPicPr>
          <p:cNvPr id="7" name="Picture 6" descr="Diagram&#10;&#10;Description automatically generated">
            <a:extLst>
              <a:ext uri="{FF2B5EF4-FFF2-40B4-BE49-F238E27FC236}">
                <a16:creationId xmlns:a16="http://schemas.microsoft.com/office/drawing/2014/main" id="{F41A8816-AB21-4DCA-A8CD-7B4CCD7830BA}"/>
              </a:ext>
            </a:extLst>
          </p:cNvPr>
          <p:cNvPicPr>
            <a:picLocks noChangeAspect="1"/>
          </p:cNvPicPr>
          <p:nvPr/>
        </p:nvPicPr>
        <p:blipFill>
          <a:blip r:embed="rId4"/>
          <a:stretch>
            <a:fillRect/>
          </a:stretch>
        </p:blipFill>
        <p:spPr>
          <a:xfrm>
            <a:off x="8096557" y="2108623"/>
            <a:ext cx="3701054" cy="4441264"/>
          </a:xfrm>
          <a:prstGeom prst="rect">
            <a:avLst/>
          </a:prstGeom>
          <a:ln w="38100">
            <a:solidFill>
              <a:schemeClr val="tx1"/>
            </a:solidFill>
          </a:ln>
        </p:spPr>
      </p:pic>
    </p:spTree>
    <p:extLst>
      <p:ext uri="{BB962C8B-B14F-4D97-AF65-F5344CB8AC3E}">
        <p14:creationId xmlns:p14="http://schemas.microsoft.com/office/powerpoint/2010/main" val="4080737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630149" y="92765"/>
            <a:ext cx="10931702" cy="1484312"/>
          </a:xfrm>
        </p:spPr>
        <p:txBody>
          <a:bodyPr>
            <a:normAutofit fontScale="90000"/>
          </a:bodyPr>
          <a:lstStyle/>
          <a:p>
            <a:pPr>
              <a:lnSpc>
                <a:spcPct val="150000"/>
              </a:lnSpc>
            </a:pPr>
            <a:br>
              <a:rPr lang="en-US" sz="2400" b="1" dirty="0"/>
            </a:br>
            <a:r>
              <a:rPr lang="en-US" sz="2000" b="1" dirty="0" err="1"/>
              <a:t>Ichi</a:t>
            </a:r>
            <a:r>
              <a:rPr lang="en-US" sz="2000" b="1" dirty="0"/>
              <a:t>-Ni-</a:t>
            </a:r>
            <a:r>
              <a:rPr lang="en-US" sz="2000" b="1" dirty="0" err="1"/>
              <a:t>san</a:t>
            </a:r>
            <a:r>
              <a:rPr lang="en-US" sz="2000" b="1" dirty="0"/>
              <a:t>-</a:t>
            </a:r>
            <a:r>
              <a:rPr lang="en-US" sz="2000" b="1" dirty="0" err="1"/>
              <a:t>shi</a:t>
            </a:r>
            <a:r>
              <a:rPr lang="en-US" sz="2000" b="1" dirty="0"/>
              <a:t>-go . . . Japan! </a:t>
            </a:r>
            <a:br>
              <a:rPr lang="en-US" sz="2000" b="1" dirty="0"/>
            </a:br>
            <a:r>
              <a:rPr lang="en-US" sz="2000" b="1" dirty="0"/>
              <a:t>Studying Japan using the 5 themes of geography</a:t>
            </a:r>
            <a:br>
              <a:rPr lang="en-US" altLang="en-US" sz="2000" b="1" dirty="0">
                <a:solidFill>
                  <a:srgbClr val="000000"/>
                </a:solidFill>
              </a:rPr>
            </a:br>
            <a:r>
              <a:rPr lang="en-US" altLang="en-US" sz="2000" b="1" cap="none" dirty="0">
                <a:solidFill>
                  <a:srgbClr val="000000"/>
                </a:solidFill>
              </a:rPr>
              <a:t>By Jeannine Kuropatkin</a:t>
            </a:r>
            <a:br>
              <a:rPr lang="en-US" dirty="0"/>
            </a:br>
            <a:endParaRPr lang="en-US" dirty="0"/>
          </a:p>
        </p:txBody>
      </p:sp>
      <p:pic>
        <p:nvPicPr>
          <p:cNvPr id="1026" name="Picture 2">
            <a:extLst>
              <a:ext uri="{FF2B5EF4-FFF2-40B4-BE49-F238E27FC236}">
                <a16:creationId xmlns:a16="http://schemas.microsoft.com/office/drawing/2014/main" id="{F8E12960-BA34-4FE0-A30A-587CDA06A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595" y="234703"/>
            <a:ext cx="1468178" cy="12041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 timeline&#10;&#10;Description automatically generated">
            <a:extLst>
              <a:ext uri="{FF2B5EF4-FFF2-40B4-BE49-F238E27FC236}">
                <a16:creationId xmlns:a16="http://schemas.microsoft.com/office/drawing/2014/main" id="{703B3979-7BE3-4EE0-A28C-80B043E467C9}"/>
              </a:ext>
            </a:extLst>
          </p:cNvPr>
          <p:cNvPicPr>
            <a:picLocks noChangeAspect="1"/>
          </p:cNvPicPr>
          <p:nvPr/>
        </p:nvPicPr>
        <p:blipFill>
          <a:blip r:embed="rId3"/>
          <a:stretch>
            <a:fillRect/>
          </a:stretch>
        </p:blipFill>
        <p:spPr>
          <a:xfrm>
            <a:off x="526482" y="1939066"/>
            <a:ext cx="2275984" cy="2820405"/>
          </a:xfrm>
          <a:prstGeom prst="rect">
            <a:avLst/>
          </a:prstGeom>
          <a:ln w="38100">
            <a:solidFill>
              <a:schemeClr val="tx1"/>
            </a:solidFill>
          </a:ln>
        </p:spPr>
      </p:pic>
      <p:pic>
        <p:nvPicPr>
          <p:cNvPr id="11" name="Picture 10" descr="Text&#10;&#10;Description automatically generated">
            <a:extLst>
              <a:ext uri="{FF2B5EF4-FFF2-40B4-BE49-F238E27FC236}">
                <a16:creationId xmlns:a16="http://schemas.microsoft.com/office/drawing/2014/main" id="{915E02D5-29AF-4704-AEB8-6F62D0777332}"/>
              </a:ext>
            </a:extLst>
          </p:cNvPr>
          <p:cNvPicPr>
            <a:picLocks noChangeAspect="1"/>
          </p:cNvPicPr>
          <p:nvPr/>
        </p:nvPicPr>
        <p:blipFill>
          <a:blip r:embed="rId4"/>
          <a:stretch>
            <a:fillRect/>
          </a:stretch>
        </p:blipFill>
        <p:spPr>
          <a:xfrm>
            <a:off x="2565743" y="2794552"/>
            <a:ext cx="3088778" cy="3687418"/>
          </a:xfrm>
          <a:prstGeom prst="rect">
            <a:avLst/>
          </a:prstGeom>
          <a:noFill/>
          <a:ln w="38100">
            <a:solidFill>
              <a:schemeClr val="tx1"/>
            </a:solidFill>
          </a:ln>
        </p:spPr>
      </p:pic>
      <p:pic>
        <p:nvPicPr>
          <p:cNvPr id="13" name="Picture 12" descr="Text&#10;&#10;Description automatically generated">
            <a:extLst>
              <a:ext uri="{FF2B5EF4-FFF2-40B4-BE49-F238E27FC236}">
                <a16:creationId xmlns:a16="http://schemas.microsoft.com/office/drawing/2014/main" id="{EBA171E7-A44E-4085-AD2B-54FCE2E88B23}"/>
              </a:ext>
            </a:extLst>
          </p:cNvPr>
          <p:cNvPicPr>
            <a:picLocks noChangeAspect="1"/>
          </p:cNvPicPr>
          <p:nvPr/>
        </p:nvPicPr>
        <p:blipFill>
          <a:blip r:embed="rId5"/>
          <a:stretch>
            <a:fillRect/>
          </a:stretch>
        </p:blipFill>
        <p:spPr>
          <a:xfrm>
            <a:off x="6390635" y="1924877"/>
            <a:ext cx="2328002" cy="2834594"/>
          </a:xfrm>
          <a:prstGeom prst="rect">
            <a:avLst/>
          </a:prstGeom>
          <a:ln w="38100">
            <a:solidFill>
              <a:schemeClr val="tx1"/>
            </a:solidFill>
          </a:ln>
        </p:spPr>
      </p:pic>
      <p:pic>
        <p:nvPicPr>
          <p:cNvPr id="15" name="Picture 14" descr="Table&#10;&#10;Description automatically generated">
            <a:extLst>
              <a:ext uri="{FF2B5EF4-FFF2-40B4-BE49-F238E27FC236}">
                <a16:creationId xmlns:a16="http://schemas.microsoft.com/office/drawing/2014/main" id="{4BC6866B-FB81-49A2-B404-43D71E3C84C6}"/>
              </a:ext>
            </a:extLst>
          </p:cNvPr>
          <p:cNvPicPr>
            <a:picLocks noChangeAspect="1"/>
          </p:cNvPicPr>
          <p:nvPr/>
        </p:nvPicPr>
        <p:blipFill>
          <a:blip r:embed="rId6"/>
          <a:stretch>
            <a:fillRect/>
          </a:stretch>
        </p:blipFill>
        <p:spPr>
          <a:xfrm>
            <a:off x="8599855" y="2695161"/>
            <a:ext cx="3087866" cy="3786809"/>
          </a:xfrm>
          <a:prstGeom prst="rect">
            <a:avLst/>
          </a:prstGeom>
          <a:ln w="38100">
            <a:solidFill>
              <a:schemeClr val="tx1"/>
            </a:solidFill>
          </a:ln>
        </p:spPr>
      </p:pic>
    </p:spTree>
    <p:extLst>
      <p:ext uri="{BB962C8B-B14F-4D97-AF65-F5344CB8AC3E}">
        <p14:creationId xmlns:p14="http://schemas.microsoft.com/office/powerpoint/2010/main" val="577615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630149" y="92765"/>
            <a:ext cx="10931702" cy="1701086"/>
          </a:xfrm>
        </p:spPr>
        <p:txBody>
          <a:bodyPr>
            <a:normAutofit fontScale="90000"/>
          </a:bodyPr>
          <a:lstStyle/>
          <a:p>
            <a:pPr>
              <a:lnSpc>
                <a:spcPct val="150000"/>
              </a:lnSpc>
            </a:pPr>
            <a:br>
              <a:rPr lang="en-US" sz="2400" b="1" dirty="0"/>
            </a:br>
            <a:r>
              <a:rPr lang="en-US" sz="2000" b="1" dirty="0" err="1"/>
              <a:t>Ichi</a:t>
            </a:r>
            <a:r>
              <a:rPr lang="en-US" sz="2000" b="1" dirty="0"/>
              <a:t>-Ni-</a:t>
            </a:r>
            <a:r>
              <a:rPr lang="en-US" sz="2000" b="1" dirty="0" err="1"/>
              <a:t>san</a:t>
            </a:r>
            <a:r>
              <a:rPr lang="en-US" sz="2000" b="1" dirty="0"/>
              <a:t>-</a:t>
            </a:r>
            <a:r>
              <a:rPr lang="en-US" sz="2000" b="1" dirty="0" err="1"/>
              <a:t>shi</a:t>
            </a:r>
            <a:r>
              <a:rPr lang="en-US" sz="2000" b="1" dirty="0"/>
              <a:t>-go . . . Japan! </a:t>
            </a:r>
            <a:br>
              <a:rPr lang="en-US" sz="2000" b="1" dirty="0"/>
            </a:br>
            <a:r>
              <a:rPr lang="en-US" sz="2000" b="1" dirty="0"/>
              <a:t>Studying Japan using the 5 themes of geography</a:t>
            </a:r>
            <a:br>
              <a:rPr lang="en-US" altLang="en-US" sz="2000" b="1" dirty="0">
                <a:solidFill>
                  <a:srgbClr val="000000"/>
                </a:solidFill>
              </a:rPr>
            </a:br>
            <a:r>
              <a:rPr lang="en-US" altLang="en-US" sz="2000" b="1" cap="none" dirty="0">
                <a:solidFill>
                  <a:srgbClr val="000000"/>
                </a:solidFill>
              </a:rPr>
              <a:t>By Jeannine Kuropatkin</a:t>
            </a:r>
            <a:br>
              <a:rPr lang="en-US" dirty="0"/>
            </a:br>
            <a:endParaRPr lang="en-US" dirty="0"/>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430371" y="2116350"/>
            <a:ext cx="3098020" cy="3191146"/>
          </a:xfrm>
        </p:spPr>
        <p:txBody>
          <a:bodyPr>
            <a:normAutofit/>
          </a:bodyPr>
          <a:lstStyle/>
          <a:p>
            <a:pPr marL="0" indent="0">
              <a:buNone/>
            </a:pPr>
            <a:r>
              <a:rPr lang="en-US" sz="2800" dirty="0"/>
              <a:t>3. Students Pair/Share to complete “Which Theme is it?” Formative Assessment.</a:t>
            </a:r>
          </a:p>
          <a:p>
            <a:pPr marL="514350" indent="-514350">
              <a:buFont typeface="+mj-lt"/>
              <a:buAutoNum type="arabicPeriod"/>
            </a:pPr>
            <a:endParaRPr lang="en-US" sz="2800" dirty="0"/>
          </a:p>
          <a:p>
            <a:pPr marL="0" indent="0">
              <a:buNone/>
            </a:pPr>
            <a:endParaRPr lang="en-US" sz="2800" dirty="0"/>
          </a:p>
        </p:txBody>
      </p:sp>
      <p:pic>
        <p:nvPicPr>
          <p:cNvPr id="1026" name="Picture 2">
            <a:extLst>
              <a:ext uri="{FF2B5EF4-FFF2-40B4-BE49-F238E27FC236}">
                <a16:creationId xmlns:a16="http://schemas.microsoft.com/office/drawing/2014/main" id="{F8E12960-BA34-4FE0-A30A-587CDA06A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040" y="261713"/>
            <a:ext cx="1648985" cy="13524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xt&#10;&#10;Description automatically generated">
            <a:extLst>
              <a:ext uri="{FF2B5EF4-FFF2-40B4-BE49-F238E27FC236}">
                <a16:creationId xmlns:a16="http://schemas.microsoft.com/office/drawing/2014/main" id="{503DAD88-B4A6-4CE8-8529-CDB4E495EAE8}"/>
              </a:ext>
            </a:extLst>
          </p:cNvPr>
          <p:cNvPicPr>
            <a:picLocks noChangeAspect="1"/>
          </p:cNvPicPr>
          <p:nvPr/>
        </p:nvPicPr>
        <p:blipFill rotWithShape="1">
          <a:blip r:embed="rId3"/>
          <a:srcRect l="3194" r="4315"/>
          <a:stretch/>
        </p:blipFill>
        <p:spPr>
          <a:xfrm>
            <a:off x="3528391" y="2040926"/>
            <a:ext cx="3657600" cy="4512094"/>
          </a:xfrm>
          <a:prstGeom prst="rect">
            <a:avLst/>
          </a:prstGeom>
          <a:ln w="38100">
            <a:solidFill>
              <a:schemeClr val="tx1"/>
            </a:solidFill>
          </a:ln>
        </p:spPr>
      </p:pic>
      <p:pic>
        <p:nvPicPr>
          <p:cNvPr id="7" name="Picture 6" descr="Graphical user interface, text&#10;&#10;Description automatically generated">
            <a:extLst>
              <a:ext uri="{FF2B5EF4-FFF2-40B4-BE49-F238E27FC236}">
                <a16:creationId xmlns:a16="http://schemas.microsoft.com/office/drawing/2014/main" id="{29C6EFAE-74FE-4E76-8056-D65A6598FC30}"/>
              </a:ext>
            </a:extLst>
          </p:cNvPr>
          <p:cNvPicPr>
            <a:picLocks noChangeAspect="1"/>
          </p:cNvPicPr>
          <p:nvPr/>
        </p:nvPicPr>
        <p:blipFill rotWithShape="1">
          <a:blip r:embed="rId4"/>
          <a:srcRect r="3924"/>
          <a:stretch/>
        </p:blipFill>
        <p:spPr>
          <a:xfrm>
            <a:off x="7707261" y="2009934"/>
            <a:ext cx="3563714" cy="4543086"/>
          </a:xfrm>
          <a:prstGeom prst="rect">
            <a:avLst/>
          </a:prstGeom>
          <a:ln w="38100">
            <a:solidFill>
              <a:schemeClr val="tx1"/>
            </a:solidFill>
          </a:ln>
        </p:spPr>
      </p:pic>
    </p:spTree>
    <p:extLst>
      <p:ext uri="{BB962C8B-B14F-4D97-AF65-F5344CB8AC3E}">
        <p14:creationId xmlns:p14="http://schemas.microsoft.com/office/powerpoint/2010/main" val="3304123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630149" y="92765"/>
            <a:ext cx="10931702" cy="1701086"/>
          </a:xfrm>
        </p:spPr>
        <p:txBody>
          <a:bodyPr>
            <a:normAutofit fontScale="90000"/>
          </a:bodyPr>
          <a:lstStyle/>
          <a:p>
            <a:pPr>
              <a:lnSpc>
                <a:spcPct val="150000"/>
              </a:lnSpc>
            </a:pPr>
            <a:br>
              <a:rPr lang="en-US" sz="2400" b="1" dirty="0"/>
            </a:br>
            <a:r>
              <a:rPr lang="en-US" sz="2000" b="1" dirty="0" err="1"/>
              <a:t>Ichi</a:t>
            </a:r>
            <a:r>
              <a:rPr lang="en-US" sz="2000" b="1" dirty="0"/>
              <a:t>-Ni-</a:t>
            </a:r>
            <a:r>
              <a:rPr lang="en-US" sz="2000" b="1" dirty="0" err="1"/>
              <a:t>san</a:t>
            </a:r>
            <a:r>
              <a:rPr lang="en-US" sz="2000" b="1" dirty="0"/>
              <a:t>-</a:t>
            </a:r>
            <a:r>
              <a:rPr lang="en-US" sz="2000" b="1" dirty="0" err="1"/>
              <a:t>shi</a:t>
            </a:r>
            <a:r>
              <a:rPr lang="en-US" sz="2000" b="1" dirty="0"/>
              <a:t>-go . . . Japan! </a:t>
            </a:r>
            <a:br>
              <a:rPr lang="en-US" sz="2000" b="1" dirty="0"/>
            </a:br>
            <a:r>
              <a:rPr lang="en-US" sz="2000" b="1" dirty="0"/>
              <a:t>Studying Japan using the 5 themes of geography</a:t>
            </a:r>
            <a:br>
              <a:rPr lang="en-US" altLang="en-US" sz="2000" b="1" dirty="0">
                <a:solidFill>
                  <a:srgbClr val="000000"/>
                </a:solidFill>
              </a:rPr>
            </a:br>
            <a:r>
              <a:rPr lang="en-US" altLang="en-US" sz="2000" b="1" cap="none" dirty="0">
                <a:solidFill>
                  <a:srgbClr val="000000"/>
                </a:solidFill>
              </a:rPr>
              <a:t>By Jeannine Kuropatkin</a:t>
            </a:r>
            <a:br>
              <a:rPr lang="en-US" dirty="0"/>
            </a:br>
            <a:endParaRPr lang="en-US" dirty="0"/>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212302" y="2155422"/>
            <a:ext cx="3098020" cy="3191146"/>
          </a:xfrm>
        </p:spPr>
        <p:txBody>
          <a:bodyPr>
            <a:normAutofit fontScale="92500" lnSpcReduction="10000"/>
          </a:bodyPr>
          <a:lstStyle/>
          <a:p>
            <a:pPr marL="0" marR="0" indent="0">
              <a:spcBef>
                <a:spcPts val="0"/>
              </a:spcBef>
              <a:spcAft>
                <a:spcPts val="0"/>
              </a:spcAft>
              <a:buNone/>
            </a:pPr>
            <a:r>
              <a:rPr lang="en-US" sz="2800" dirty="0"/>
              <a:t>4. Teacher explains the </a:t>
            </a:r>
            <a:r>
              <a:rPr lang="en-US" sz="2800" dirty="0">
                <a:solidFill>
                  <a:srgbClr val="C00000"/>
                </a:solidFill>
              </a:rPr>
              <a:t>“5 Themes” Graphic Organizer </a:t>
            </a:r>
            <a:r>
              <a:rPr lang="en-US" sz="2800" dirty="0"/>
              <a:t>and “Mini-Poster Project”</a:t>
            </a:r>
          </a:p>
          <a:p>
            <a:pPr marL="0" marR="0" indent="0">
              <a:spcBef>
                <a:spcPts val="0"/>
              </a:spcBef>
              <a:spcAft>
                <a:spcPts val="0"/>
              </a:spcAft>
              <a:buNone/>
            </a:pPr>
            <a:endParaRPr lang="en-US" sz="2800" dirty="0"/>
          </a:p>
          <a:p>
            <a:pPr marR="0">
              <a:spcBef>
                <a:spcPts val="0"/>
              </a:spcBef>
              <a:spcAft>
                <a:spcPts val="0"/>
              </a:spcAft>
            </a:pPr>
            <a:r>
              <a:rPr lang="en-US" sz="2800" dirty="0">
                <a:effectLst/>
                <a:ea typeface="Times New Roman" panose="02020603050405020304" pitchFamily="18" charset="0"/>
              </a:rPr>
              <a:t>Share templates</a:t>
            </a:r>
          </a:p>
          <a:p>
            <a:pPr marR="0">
              <a:spcBef>
                <a:spcPts val="0"/>
              </a:spcBef>
              <a:spcAft>
                <a:spcPts val="0"/>
              </a:spcAft>
            </a:pPr>
            <a:r>
              <a:rPr lang="en-US" sz="2800" dirty="0">
                <a:effectLst/>
                <a:ea typeface="Times New Roman" panose="02020603050405020304" pitchFamily="18" charset="0"/>
              </a:rPr>
              <a:t>Share examples</a:t>
            </a:r>
          </a:p>
          <a:p>
            <a:pPr marL="0" marR="0" indent="0">
              <a:spcBef>
                <a:spcPts val="0"/>
              </a:spcBef>
              <a:spcAft>
                <a:spcPts val="0"/>
              </a:spcAft>
              <a:buNone/>
            </a:pPr>
            <a:endParaRPr lang="en-US" sz="2800" dirty="0">
              <a:effectLst/>
              <a:latin typeface="Times New Roman" panose="02020603050405020304" pitchFamily="18" charset="0"/>
              <a:ea typeface="Times New Roman" panose="02020603050405020304" pitchFamily="18" charset="0"/>
            </a:endParaRPr>
          </a:p>
          <a:p>
            <a:pPr marL="0" indent="0">
              <a:buNone/>
            </a:pPr>
            <a:endParaRPr lang="en-US" sz="2800" dirty="0"/>
          </a:p>
          <a:p>
            <a:pPr marL="0" indent="0">
              <a:buNone/>
            </a:pPr>
            <a:endParaRPr lang="en-US" sz="2800" dirty="0"/>
          </a:p>
        </p:txBody>
      </p:sp>
      <p:pic>
        <p:nvPicPr>
          <p:cNvPr id="1026" name="Picture 2">
            <a:extLst>
              <a:ext uri="{FF2B5EF4-FFF2-40B4-BE49-F238E27FC236}">
                <a16:creationId xmlns:a16="http://schemas.microsoft.com/office/drawing/2014/main" id="{F8E12960-BA34-4FE0-A30A-587CDA06A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040" y="261713"/>
            <a:ext cx="1648985" cy="13524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raphical user interface&#10;&#10;Description automatically generated with medium confidence">
            <a:extLst>
              <a:ext uri="{FF2B5EF4-FFF2-40B4-BE49-F238E27FC236}">
                <a16:creationId xmlns:a16="http://schemas.microsoft.com/office/drawing/2014/main" id="{ADEEABB3-B6D0-449E-B5F7-DF7007837C18}"/>
              </a:ext>
            </a:extLst>
          </p:cNvPr>
          <p:cNvPicPr>
            <a:picLocks noChangeAspect="1"/>
          </p:cNvPicPr>
          <p:nvPr/>
        </p:nvPicPr>
        <p:blipFill>
          <a:blip r:embed="rId3"/>
          <a:stretch>
            <a:fillRect/>
          </a:stretch>
        </p:blipFill>
        <p:spPr>
          <a:xfrm>
            <a:off x="3429591" y="2000820"/>
            <a:ext cx="3841947" cy="4623038"/>
          </a:xfrm>
          <a:prstGeom prst="rect">
            <a:avLst/>
          </a:prstGeom>
          <a:ln w="38100">
            <a:solidFill>
              <a:schemeClr val="tx1"/>
            </a:solidFill>
          </a:ln>
        </p:spPr>
      </p:pic>
      <p:pic>
        <p:nvPicPr>
          <p:cNvPr id="11" name="Picture 10" descr="Text&#10;&#10;Description automatically generated">
            <a:extLst>
              <a:ext uri="{FF2B5EF4-FFF2-40B4-BE49-F238E27FC236}">
                <a16:creationId xmlns:a16="http://schemas.microsoft.com/office/drawing/2014/main" id="{AF086E94-7604-46F4-BFCE-7C872DE168A8}"/>
              </a:ext>
            </a:extLst>
          </p:cNvPr>
          <p:cNvPicPr>
            <a:picLocks noChangeAspect="1"/>
          </p:cNvPicPr>
          <p:nvPr/>
        </p:nvPicPr>
        <p:blipFill>
          <a:blip r:embed="rId4"/>
          <a:stretch>
            <a:fillRect/>
          </a:stretch>
        </p:blipFill>
        <p:spPr>
          <a:xfrm>
            <a:off x="7669101" y="1971197"/>
            <a:ext cx="3892750" cy="4718292"/>
          </a:xfrm>
          <a:prstGeom prst="rect">
            <a:avLst/>
          </a:prstGeom>
          <a:ln w="38100">
            <a:solidFill>
              <a:srgbClr val="C00000"/>
            </a:solidFill>
          </a:ln>
        </p:spPr>
      </p:pic>
    </p:spTree>
    <p:extLst>
      <p:ext uri="{BB962C8B-B14F-4D97-AF65-F5344CB8AC3E}">
        <p14:creationId xmlns:p14="http://schemas.microsoft.com/office/powerpoint/2010/main" val="4052310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630149" y="92765"/>
            <a:ext cx="10931702" cy="1701086"/>
          </a:xfrm>
        </p:spPr>
        <p:txBody>
          <a:bodyPr>
            <a:normAutofit fontScale="90000"/>
          </a:bodyPr>
          <a:lstStyle/>
          <a:p>
            <a:pPr>
              <a:lnSpc>
                <a:spcPct val="150000"/>
              </a:lnSpc>
            </a:pPr>
            <a:br>
              <a:rPr lang="en-US" sz="2400" b="1" dirty="0"/>
            </a:br>
            <a:r>
              <a:rPr lang="en-US" sz="2000" b="1" dirty="0" err="1"/>
              <a:t>Ichi</a:t>
            </a:r>
            <a:r>
              <a:rPr lang="en-US" sz="2000" b="1" dirty="0"/>
              <a:t>-Ni-</a:t>
            </a:r>
            <a:r>
              <a:rPr lang="en-US" sz="2000" b="1" dirty="0" err="1"/>
              <a:t>san</a:t>
            </a:r>
            <a:r>
              <a:rPr lang="en-US" sz="2000" b="1" dirty="0"/>
              <a:t>-</a:t>
            </a:r>
            <a:r>
              <a:rPr lang="en-US" sz="2000" b="1" dirty="0" err="1"/>
              <a:t>shi</a:t>
            </a:r>
            <a:r>
              <a:rPr lang="en-US" sz="2000" b="1" dirty="0"/>
              <a:t>-go . . . Japan! </a:t>
            </a:r>
            <a:br>
              <a:rPr lang="en-US" sz="2000" b="1" dirty="0"/>
            </a:br>
            <a:r>
              <a:rPr lang="en-US" sz="2000" b="1" dirty="0"/>
              <a:t>Studying Japan using the 5 themes of geography</a:t>
            </a:r>
            <a:br>
              <a:rPr lang="en-US" altLang="en-US" sz="2000" b="1" dirty="0">
                <a:solidFill>
                  <a:srgbClr val="000000"/>
                </a:solidFill>
              </a:rPr>
            </a:br>
            <a:r>
              <a:rPr lang="en-US" altLang="en-US" sz="2000" b="1" cap="none" dirty="0">
                <a:solidFill>
                  <a:srgbClr val="000000"/>
                </a:solidFill>
              </a:rPr>
              <a:t>By Jeannine Kuropatkin</a:t>
            </a:r>
            <a:br>
              <a:rPr lang="en-US" dirty="0"/>
            </a:br>
            <a:endParaRPr lang="en-US" dirty="0"/>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212302" y="2155422"/>
            <a:ext cx="3098020" cy="3191146"/>
          </a:xfrm>
        </p:spPr>
        <p:txBody>
          <a:bodyPr>
            <a:normAutofit fontScale="92500" lnSpcReduction="10000"/>
          </a:bodyPr>
          <a:lstStyle/>
          <a:p>
            <a:pPr marL="0" marR="0" indent="0">
              <a:spcBef>
                <a:spcPts val="0"/>
              </a:spcBef>
              <a:spcAft>
                <a:spcPts val="0"/>
              </a:spcAft>
              <a:buNone/>
            </a:pPr>
            <a:r>
              <a:rPr lang="en-US" sz="2800" dirty="0"/>
              <a:t>4. Teacher explains the “5 Themes” Graphic Organizer and </a:t>
            </a:r>
            <a:r>
              <a:rPr lang="en-US" sz="2800" dirty="0">
                <a:solidFill>
                  <a:srgbClr val="C00000"/>
                </a:solidFill>
              </a:rPr>
              <a:t>“Mini-Poster Project”</a:t>
            </a:r>
          </a:p>
          <a:p>
            <a:pPr marL="0" marR="0" indent="0">
              <a:spcBef>
                <a:spcPts val="0"/>
              </a:spcBef>
              <a:spcAft>
                <a:spcPts val="0"/>
              </a:spcAft>
              <a:buNone/>
            </a:pPr>
            <a:endParaRPr lang="en-US" sz="2800" dirty="0"/>
          </a:p>
          <a:p>
            <a:pPr marR="0">
              <a:spcBef>
                <a:spcPts val="0"/>
              </a:spcBef>
              <a:spcAft>
                <a:spcPts val="0"/>
              </a:spcAft>
            </a:pPr>
            <a:r>
              <a:rPr lang="en-US" sz="2800" dirty="0">
                <a:effectLst/>
                <a:ea typeface="Times New Roman" panose="02020603050405020304" pitchFamily="18" charset="0"/>
              </a:rPr>
              <a:t>Share templates</a:t>
            </a:r>
          </a:p>
          <a:p>
            <a:pPr marR="0">
              <a:spcBef>
                <a:spcPts val="0"/>
              </a:spcBef>
              <a:spcAft>
                <a:spcPts val="0"/>
              </a:spcAft>
            </a:pPr>
            <a:r>
              <a:rPr lang="en-US" sz="2800" dirty="0">
                <a:effectLst/>
                <a:ea typeface="Times New Roman" panose="02020603050405020304" pitchFamily="18" charset="0"/>
              </a:rPr>
              <a:t>Share examples</a:t>
            </a:r>
          </a:p>
          <a:p>
            <a:pPr marL="0" marR="0" indent="0">
              <a:spcBef>
                <a:spcPts val="0"/>
              </a:spcBef>
              <a:spcAft>
                <a:spcPts val="0"/>
              </a:spcAft>
              <a:buNone/>
            </a:pPr>
            <a:endParaRPr lang="en-US" sz="2800" dirty="0">
              <a:effectLst/>
              <a:latin typeface="Times New Roman" panose="02020603050405020304" pitchFamily="18" charset="0"/>
              <a:ea typeface="Times New Roman" panose="02020603050405020304" pitchFamily="18" charset="0"/>
            </a:endParaRPr>
          </a:p>
          <a:p>
            <a:pPr marL="0" indent="0">
              <a:buNone/>
            </a:pPr>
            <a:endParaRPr lang="en-US" sz="2800" dirty="0"/>
          </a:p>
          <a:p>
            <a:pPr marL="0" indent="0">
              <a:buNone/>
            </a:pPr>
            <a:endParaRPr lang="en-US" sz="2800" dirty="0"/>
          </a:p>
        </p:txBody>
      </p:sp>
      <p:pic>
        <p:nvPicPr>
          <p:cNvPr id="1026" name="Picture 2">
            <a:extLst>
              <a:ext uri="{FF2B5EF4-FFF2-40B4-BE49-F238E27FC236}">
                <a16:creationId xmlns:a16="http://schemas.microsoft.com/office/drawing/2014/main" id="{F8E12960-BA34-4FE0-A30A-587CDA06A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040" y="261713"/>
            <a:ext cx="1648985" cy="13524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 schematic&#10;&#10;Description automatically generated">
            <a:extLst>
              <a:ext uri="{FF2B5EF4-FFF2-40B4-BE49-F238E27FC236}">
                <a16:creationId xmlns:a16="http://schemas.microsoft.com/office/drawing/2014/main" id="{8C9EEAA2-513A-43C0-99C4-56BCDEFA392C}"/>
              </a:ext>
            </a:extLst>
          </p:cNvPr>
          <p:cNvPicPr>
            <a:picLocks noChangeAspect="1"/>
          </p:cNvPicPr>
          <p:nvPr/>
        </p:nvPicPr>
        <p:blipFill>
          <a:blip r:embed="rId3"/>
          <a:stretch>
            <a:fillRect/>
          </a:stretch>
        </p:blipFill>
        <p:spPr>
          <a:xfrm>
            <a:off x="2964647" y="2035669"/>
            <a:ext cx="3663801" cy="2786662"/>
          </a:xfrm>
          <a:prstGeom prst="rect">
            <a:avLst/>
          </a:prstGeom>
          <a:ln w="38100">
            <a:solidFill>
              <a:schemeClr val="tx1"/>
            </a:solidFill>
          </a:ln>
        </p:spPr>
      </p:pic>
      <p:pic>
        <p:nvPicPr>
          <p:cNvPr id="5" name="Picture 4" descr="Diagram&#10;&#10;Description automatically generated">
            <a:extLst>
              <a:ext uri="{FF2B5EF4-FFF2-40B4-BE49-F238E27FC236}">
                <a16:creationId xmlns:a16="http://schemas.microsoft.com/office/drawing/2014/main" id="{CE0CB009-9F62-4E45-8DAA-200A2BC84AE5}"/>
              </a:ext>
            </a:extLst>
          </p:cNvPr>
          <p:cNvPicPr>
            <a:picLocks noChangeAspect="1"/>
          </p:cNvPicPr>
          <p:nvPr/>
        </p:nvPicPr>
        <p:blipFill>
          <a:blip r:embed="rId4"/>
          <a:stretch>
            <a:fillRect/>
          </a:stretch>
        </p:blipFill>
        <p:spPr>
          <a:xfrm>
            <a:off x="6869239" y="2693545"/>
            <a:ext cx="5023108" cy="3816546"/>
          </a:xfrm>
          <a:prstGeom prst="rect">
            <a:avLst/>
          </a:prstGeom>
          <a:ln w="38100">
            <a:solidFill>
              <a:srgbClr val="C00000"/>
            </a:solidFill>
          </a:ln>
        </p:spPr>
      </p:pic>
    </p:spTree>
    <p:extLst>
      <p:ext uri="{BB962C8B-B14F-4D97-AF65-F5344CB8AC3E}">
        <p14:creationId xmlns:p14="http://schemas.microsoft.com/office/powerpoint/2010/main" val="2156594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8" name="Picture 7" descr="A person smiling for the camera&#10;&#10;Description automatically generated">
            <a:extLst>
              <a:ext uri="{FF2B5EF4-FFF2-40B4-BE49-F238E27FC236}">
                <a16:creationId xmlns:a16="http://schemas.microsoft.com/office/drawing/2014/main" id="{283953FE-0B3E-CF4E-8BDF-2600D7D0B7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25800" y="2405912"/>
            <a:ext cx="2543340" cy="2543340"/>
          </a:xfrm>
          <a:prstGeom prst="rect">
            <a:avLst/>
          </a:prstGeom>
        </p:spPr>
      </p:pic>
      <p:sp>
        <p:nvSpPr>
          <p:cNvPr id="2" name="Title 1">
            <a:extLst>
              <a:ext uri="{FF2B5EF4-FFF2-40B4-BE49-F238E27FC236}">
                <a16:creationId xmlns:a16="http://schemas.microsoft.com/office/drawing/2014/main" id="{894D6889-7E60-E24C-81C4-AAB51D92F062}"/>
              </a:ext>
            </a:extLst>
          </p:cNvPr>
          <p:cNvSpPr>
            <a:spLocks noGrp="1"/>
          </p:cNvSpPr>
          <p:nvPr>
            <p:ph type="ctrTitle"/>
          </p:nvPr>
        </p:nvSpPr>
        <p:spPr>
          <a:xfrm>
            <a:off x="762000" y="396587"/>
            <a:ext cx="10707140" cy="1748736"/>
          </a:xfrm>
        </p:spPr>
        <p:txBody>
          <a:bodyPr>
            <a:normAutofit fontScale="90000"/>
          </a:bodyPr>
          <a:lstStyle/>
          <a:p>
            <a:br>
              <a:rPr lang="en-US" b="1" dirty="0"/>
            </a:br>
            <a:r>
              <a:rPr lang="en-US" b="1" dirty="0"/>
              <a:t>Teaching the 5 Themes of Geography</a:t>
            </a:r>
            <a:br>
              <a:rPr lang="en-US" b="1" dirty="0"/>
            </a:br>
            <a:endParaRPr lang="en-US" dirty="0"/>
          </a:p>
        </p:txBody>
      </p:sp>
      <p:sp>
        <p:nvSpPr>
          <p:cNvPr id="6" name="TextBox 5">
            <a:extLst>
              <a:ext uri="{FF2B5EF4-FFF2-40B4-BE49-F238E27FC236}">
                <a16:creationId xmlns:a16="http://schemas.microsoft.com/office/drawing/2014/main" id="{D1ED15D5-E9A0-F34C-B0A0-3ED6174959C5}"/>
              </a:ext>
            </a:extLst>
          </p:cNvPr>
          <p:cNvSpPr txBox="1"/>
          <p:nvPr/>
        </p:nvSpPr>
        <p:spPr>
          <a:xfrm>
            <a:off x="9024467" y="5002124"/>
            <a:ext cx="2769570" cy="461665"/>
          </a:xfrm>
          <a:prstGeom prst="rect">
            <a:avLst/>
          </a:prstGeom>
          <a:noFill/>
        </p:spPr>
        <p:txBody>
          <a:bodyPr wrap="square" rtlCol="0">
            <a:spAutoFit/>
          </a:bodyPr>
          <a:lstStyle/>
          <a:p>
            <a:r>
              <a:rPr lang="en-US" sz="2400" b="1" dirty="0">
                <a:solidFill>
                  <a:schemeClr val="bg1"/>
                </a:solidFill>
              </a:rPr>
              <a:t>Gale </a:t>
            </a:r>
            <a:r>
              <a:rPr lang="en-US" sz="2400" b="1" dirty="0" err="1">
                <a:solidFill>
                  <a:schemeClr val="bg1"/>
                </a:solidFill>
              </a:rPr>
              <a:t>Olp</a:t>
            </a:r>
            <a:r>
              <a:rPr lang="en-US" sz="2400" b="1" dirty="0">
                <a:solidFill>
                  <a:schemeClr val="bg1"/>
                </a:solidFill>
              </a:rPr>
              <a:t> Ekiss</a:t>
            </a:r>
          </a:p>
        </p:txBody>
      </p:sp>
      <p:pic>
        <p:nvPicPr>
          <p:cNvPr id="5" name="Picture 4" descr="A close up of a sign&#10;&#10;Description automatically generated">
            <a:extLst>
              <a:ext uri="{FF2B5EF4-FFF2-40B4-BE49-F238E27FC236}">
                <a16:creationId xmlns:a16="http://schemas.microsoft.com/office/drawing/2014/main" id="{EF780233-668B-FD46-878D-AD44758213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7865" y="5477581"/>
            <a:ext cx="2955410" cy="1092606"/>
          </a:xfrm>
          <a:prstGeom prst="rect">
            <a:avLst/>
          </a:prstGeom>
        </p:spPr>
      </p:pic>
      <p:sp>
        <p:nvSpPr>
          <p:cNvPr id="4" name="TextBox 3">
            <a:extLst>
              <a:ext uri="{FF2B5EF4-FFF2-40B4-BE49-F238E27FC236}">
                <a16:creationId xmlns:a16="http://schemas.microsoft.com/office/drawing/2014/main" id="{CF3854D1-DC8C-F948-AFB8-189989FCAFFE}"/>
              </a:ext>
            </a:extLst>
          </p:cNvPr>
          <p:cNvSpPr txBox="1"/>
          <p:nvPr/>
        </p:nvSpPr>
        <p:spPr>
          <a:xfrm>
            <a:off x="4467726" y="6437967"/>
            <a:ext cx="3496214" cy="738664"/>
          </a:xfrm>
          <a:prstGeom prst="rect">
            <a:avLst/>
          </a:prstGeom>
          <a:noFill/>
        </p:spPr>
        <p:txBody>
          <a:bodyPr wrap="none" rtlCol="0">
            <a:spAutoFit/>
          </a:bodyPr>
          <a:lstStyle/>
          <a:p>
            <a:r>
              <a:rPr lang="en-US" sz="2400" dirty="0">
                <a:solidFill>
                  <a:srgbClr val="0070C0"/>
                </a:solidFill>
              </a:rPr>
              <a:t>https://</a:t>
            </a:r>
            <a:r>
              <a:rPr lang="en-US" sz="2400" dirty="0" err="1">
                <a:solidFill>
                  <a:srgbClr val="0070C0"/>
                </a:solidFill>
              </a:rPr>
              <a:t>geoalliance.asu.edu</a:t>
            </a:r>
            <a:r>
              <a:rPr lang="en-US" sz="2400" dirty="0">
                <a:solidFill>
                  <a:srgbClr val="0070C0"/>
                </a:solidFill>
              </a:rPr>
              <a:t>/</a:t>
            </a:r>
          </a:p>
          <a:p>
            <a:endParaRPr lang="en-US" dirty="0"/>
          </a:p>
        </p:txBody>
      </p:sp>
      <p:pic>
        <p:nvPicPr>
          <p:cNvPr id="7" name="Picture 6">
            <a:extLst>
              <a:ext uri="{FF2B5EF4-FFF2-40B4-BE49-F238E27FC236}">
                <a16:creationId xmlns:a16="http://schemas.microsoft.com/office/drawing/2014/main" id="{8273042B-E9AF-A24D-8C0D-6E6E46CABF85}"/>
              </a:ext>
            </a:extLst>
          </p:cNvPr>
          <p:cNvPicPr>
            <a:picLocks noChangeAspect="1"/>
          </p:cNvPicPr>
          <p:nvPr/>
        </p:nvPicPr>
        <p:blipFill>
          <a:blip r:embed="rId4"/>
          <a:stretch>
            <a:fillRect/>
          </a:stretch>
        </p:blipFill>
        <p:spPr>
          <a:xfrm>
            <a:off x="5155316" y="2405912"/>
            <a:ext cx="1920508" cy="2560677"/>
          </a:xfrm>
          <a:prstGeom prst="rect">
            <a:avLst/>
          </a:prstGeom>
        </p:spPr>
      </p:pic>
      <p:sp>
        <p:nvSpPr>
          <p:cNvPr id="9" name="TextBox 8">
            <a:extLst>
              <a:ext uri="{FF2B5EF4-FFF2-40B4-BE49-F238E27FC236}">
                <a16:creationId xmlns:a16="http://schemas.microsoft.com/office/drawing/2014/main" id="{7944BC48-AA71-CA4A-A756-384F96674022}"/>
              </a:ext>
            </a:extLst>
          </p:cNvPr>
          <p:cNvSpPr txBox="1"/>
          <p:nvPr/>
        </p:nvSpPr>
        <p:spPr>
          <a:xfrm>
            <a:off x="5098691" y="5026731"/>
            <a:ext cx="2769570" cy="461665"/>
          </a:xfrm>
          <a:prstGeom prst="rect">
            <a:avLst/>
          </a:prstGeom>
          <a:noFill/>
        </p:spPr>
        <p:txBody>
          <a:bodyPr wrap="square" rtlCol="0">
            <a:spAutoFit/>
          </a:bodyPr>
          <a:lstStyle/>
          <a:p>
            <a:r>
              <a:rPr lang="en-US" sz="2400" b="1" dirty="0">
                <a:solidFill>
                  <a:schemeClr val="bg1"/>
                </a:solidFill>
              </a:rPr>
              <a:t>Heather Moll</a:t>
            </a:r>
          </a:p>
        </p:txBody>
      </p:sp>
      <p:pic>
        <p:nvPicPr>
          <p:cNvPr id="1026" name="Picture 2">
            <a:extLst>
              <a:ext uri="{FF2B5EF4-FFF2-40B4-BE49-F238E27FC236}">
                <a16:creationId xmlns:a16="http://schemas.microsoft.com/office/drawing/2014/main" id="{18D14A87-DE72-5149-B684-AE47AEF1D8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497" y="2414853"/>
            <a:ext cx="1920508" cy="23423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56BBF2C-5781-9343-8DF8-F1B608532AF5}"/>
              </a:ext>
            </a:extLst>
          </p:cNvPr>
          <p:cNvSpPr txBox="1"/>
          <p:nvPr/>
        </p:nvSpPr>
        <p:spPr>
          <a:xfrm>
            <a:off x="397963" y="4803625"/>
            <a:ext cx="3187577" cy="461665"/>
          </a:xfrm>
          <a:prstGeom prst="rect">
            <a:avLst/>
          </a:prstGeom>
          <a:noFill/>
        </p:spPr>
        <p:txBody>
          <a:bodyPr wrap="square" rtlCol="0">
            <a:spAutoFit/>
          </a:bodyPr>
          <a:lstStyle/>
          <a:p>
            <a:r>
              <a:rPr lang="en-US" sz="2400" b="1" dirty="0">
                <a:solidFill>
                  <a:schemeClr val="bg1"/>
                </a:solidFill>
              </a:rPr>
              <a:t>Jeannine </a:t>
            </a:r>
            <a:r>
              <a:rPr lang="en-US" sz="2400" b="1" dirty="0" err="1">
                <a:solidFill>
                  <a:schemeClr val="bg1"/>
                </a:solidFill>
              </a:rPr>
              <a:t>Kuropatkin</a:t>
            </a:r>
            <a:endParaRPr lang="en-US" sz="2400" b="1" dirty="0">
              <a:solidFill>
                <a:schemeClr val="bg1"/>
              </a:solidFill>
            </a:endParaRPr>
          </a:p>
        </p:txBody>
      </p:sp>
    </p:spTree>
    <p:extLst>
      <p:ext uri="{BB962C8B-B14F-4D97-AF65-F5344CB8AC3E}">
        <p14:creationId xmlns:p14="http://schemas.microsoft.com/office/powerpoint/2010/main" val="1600960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630149" y="92765"/>
            <a:ext cx="10931702" cy="1701086"/>
          </a:xfrm>
        </p:spPr>
        <p:txBody>
          <a:bodyPr>
            <a:normAutofit fontScale="90000"/>
          </a:bodyPr>
          <a:lstStyle/>
          <a:p>
            <a:pPr>
              <a:lnSpc>
                <a:spcPct val="150000"/>
              </a:lnSpc>
            </a:pPr>
            <a:br>
              <a:rPr lang="en-US" sz="2400" b="1" dirty="0"/>
            </a:br>
            <a:r>
              <a:rPr lang="en-US" sz="2000" b="1" dirty="0" err="1"/>
              <a:t>Ichi</a:t>
            </a:r>
            <a:r>
              <a:rPr lang="en-US" sz="2000" b="1" dirty="0"/>
              <a:t>-Ni-</a:t>
            </a:r>
            <a:r>
              <a:rPr lang="en-US" sz="2000" b="1" dirty="0" err="1"/>
              <a:t>san</a:t>
            </a:r>
            <a:r>
              <a:rPr lang="en-US" sz="2000" b="1" dirty="0"/>
              <a:t>-</a:t>
            </a:r>
            <a:r>
              <a:rPr lang="en-US" sz="2000" b="1" dirty="0" err="1"/>
              <a:t>shi</a:t>
            </a:r>
            <a:r>
              <a:rPr lang="en-US" sz="2000" b="1" dirty="0"/>
              <a:t>-go . . . Japan! </a:t>
            </a:r>
            <a:br>
              <a:rPr lang="en-US" sz="2000" b="1" dirty="0"/>
            </a:br>
            <a:r>
              <a:rPr lang="en-US" sz="2000" b="1" dirty="0"/>
              <a:t>Studying Japan using the 5 themes of geography</a:t>
            </a:r>
            <a:br>
              <a:rPr lang="en-US" altLang="en-US" sz="2000" b="1" dirty="0">
                <a:solidFill>
                  <a:srgbClr val="000000"/>
                </a:solidFill>
              </a:rPr>
            </a:br>
            <a:r>
              <a:rPr lang="en-US" altLang="en-US" sz="2000" b="1" cap="none" dirty="0">
                <a:solidFill>
                  <a:srgbClr val="000000"/>
                </a:solidFill>
              </a:rPr>
              <a:t>By Jeannine Kuropatkin</a:t>
            </a:r>
            <a:br>
              <a:rPr lang="en-US" dirty="0"/>
            </a:br>
            <a:endParaRPr lang="en-US" dirty="0"/>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191925" y="1962799"/>
            <a:ext cx="3376316" cy="4443655"/>
          </a:xfrm>
        </p:spPr>
        <p:txBody>
          <a:bodyPr>
            <a:normAutofit fontScale="85000" lnSpcReduction="20000"/>
          </a:bodyPr>
          <a:lstStyle/>
          <a:p>
            <a:pPr marL="0" marR="0" indent="0">
              <a:spcBef>
                <a:spcPts val="0"/>
              </a:spcBef>
              <a:spcAft>
                <a:spcPts val="0"/>
              </a:spcAft>
              <a:buNone/>
            </a:pPr>
            <a:r>
              <a:rPr lang="en-US" sz="3100" dirty="0"/>
              <a:t>5. Teacher shares the “5 Themes” Graphic Organizer and “Mini-Poster Project”</a:t>
            </a:r>
            <a:r>
              <a:rPr lang="en-US" sz="3100" dirty="0">
                <a:effectLst/>
                <a:ea typeface="Times New Roman" panose="02020603050405020304" pitchFamily="18" charset="0"/>
              </a:rPr>
              <a:t> </a:t>
            </a:r>
            <a:r>
              <a:rPr lang="en-US" sz="3100" dirty="0">
                <a:solidFill>
                  <a:srgbClr val="C00000"/>
                </a:solidFill>
                <a:effectLst/>
                <a:ea typeface="Times New Roman" panose="02020603050405020304" pitchFamily="18" charset="0"/>
              </a:rPr>
              <a:t>Rubric</a:t>
            </a:r>
          </a:p>
          <a:p>
            <a:pPr marL="0" indent="0">
              <a:spcBef>
                <a:spcPts val="0"/>
              </a:spcBef>
              <a:buNone/>
            </a:pPr>
            <a:endParaRPr lang="en-US" sz="3100" dirty="0">
              <a:ea typeface="Times New Roman" panose="02020603050405020304" pitchFamily="18" charset="0"/>
            </a:endParaRPr>
          </a:p>
          <a:p>
            <a:pPr marL="0" indent="0">
              <a:spcBef>
                <a:spcPts val="0"/>
              </a:spcBef>
              <a:buNone/>
            </a:pPr>
            <a:r>
              <a:rPr lang="en-US" sz="3100" dirty="0">
                <a:effectLst/>
                <a:ea typeface="Times New Roman" panose="02020603050405020304" pitchFamily="18" charset="0"/>
              </a:rPr>
              <a:t>6. Teacher shares the Internet Student </a:t>
            </a:r>
            <a:r>
              <a:rPr lang="en-US" sz="3100" dirty="0">
                <a:ea typeface="Times New Roman" panose="02020603050405020304" pitchFamily="18" charset="0"/>
              </a:rPr>
              <a:t>Tip Sheet </a:t>
            </a:r>
          </a:p>
          <a:p>
            <a:pPr marL="0" indent="0">
              <a:spcBef>
                <a:spcPts val="0"/>
              </a:spcBef>
              <a:buNone/>
            </a:pPr>
            <a:endParaRPr lang="en-US" sz="3100" dirty="0">
              <a:effectLst/>
              <a:ea typeface="Times New Roman" panose="02020603050405020304" pitchFamily="18" charset="0"/>
            </a:endParaRPr>
          </a:p>
          <a:p>
            <a:pPr marL="0" indent="0">
              <a:spcBef>
                <a:spcPts val="0"/>
              </a:spcBef>
              <a:buNone/>
            </a:pPr>
            <a:r>
              <a:rPr lang="en-US" sz="3100" dirty="0">
                <a:ea typeface="Times New Roman" panose="02020603050405020304" pitchFamily="18" charset="0"/>
              </a:rPr>
              <a:t>7. </a:t>
            </a:r>
            <a:r>
              <a:rPr lang="en-US" sz="3100" dirty="0">
                <a:effectLst/>
                <a:ea typeface="Times New Roman" panose="02020603050405020304" pitchFamily="18" charset="0"/>
              </a:rPr>
              <a:t>Students Research and create their own Graphic Organizer and Mini-Poster</a:t>
            </a:r>
          </a:p>
          <a:p>
            <a:pPr marR="0">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a:p>
            <a:pPr marL="0" indent="0">
              <a:buNone/>
            </a:pPr>
            <a:endParaRPr lang="en-US" sz="2800" dirty="0"/>
          </a:p>
          <a:p>
            <a:pPr marL="0" indent="0">
              <a:buNone/>
            </a:pPr>
            <a:endParaRPr lang="en-US" sz="2800" dirty="0"/>
          </a:p>
        </p:txBody>
      </p:sp>
      <p:pic>
        <p:nvPicPr>
          <p:cNvPr id="1026" name="Picture 2">
            <a:extLst>
              <a:ext uri="{FF2B5EF4-FFF2-40B4-BE49-F238E27FC236}">
                <a16:creationId xmlns:a16="http://schemas.microsoft.com/office/drawing/2014/main" id="{F8E12960-BA34-4FE0-A30A-587CDA06A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040" y="261713"/>
            <a:ext cx="1648985" cy="13524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able&#10;&#10;Description automatically generated">
            <a:extLst>
              <a:ext uri="{FF2B5EF4-FFF2-40B4-BE49-F238E27FC236}">
                <a16:creationId xmlns:a16="http://schemas.microsoft.com/office/drawing/2014/main" id="{09CC6D97-2695-4853-9BA4-78136A49FA14}"/>
              </a:ext>
            </a:extLst>
          </p:cNvPr>
          <p:cNvPicPr>
            <a:picLocks noChangeAspect="1"/>
          </p:cNvPicPr>
          <p:nvPr/>
        </p:nvPicPr>
        <p:blipFill>
          <a:blip r:embed="rId3"/>
          <a:stretch>
            <a:fillRect/>
          </a:stretch>
        </p:blipFill>
        <p:spPr>
          <a:xfrm>
            <a:off x="3734701" y="2623936"/>
            <a:ext cx="3901393" cy="2633870"/>
          </a:xfrm>
          <a:prstGeom prst="rect">
            <a:avLst/>
          </a:prstGeom>
          <a:ln w="38100">
            <a:solidFill>
              <a:schemeClr val="tx1"/>
            </a:solidFill>
          </a:ln>
        </p:spPr>
      </p:pic>
      <p:pic>
        <p:nvPicPr>
          <p:cNvPr id="8" name="Picture 7" descr="Graphical user interface, text, application&#10;&#10;Description automatically generated">
            <a:extLst>
              <a:ext uri="{FF2B5EF4-FFF2-40B4-BE49-F238E27FC236}">
                <a16:creationId xmlns:a16="http://schemas.microsoft.com/office/drawing/2014/main" id="{03AFE2B9-A4C5-4164-8BD7-66C4484BA6B4}"/>
              </a:ext>
            </a:extLst>
          </p:cNvPr>
          <p:cNvPicPr>
            <a:picLocks noChangeAspect="1"/>
          </p:cNvPicPr>
          <p:nvPr/>
        </p:nvPicPr>
        <p:blipFill>
          <a:blip r:embed="rId4"/>
          <a:stretch>
            <a:fillRect/>
          </a:stretch>
        </p:blipFill>
        <p:spPr>
          <a:xfrm>
            <a:off x="7969015" y="2100628"/>
            <a:ext cx="3867349" cy="4584936"/>
          </a:xfrm>
          <a:prstGeom prst="rect">
            <a:avLst/>
          </a:prstGeom>
          <a:ln w="38100">
            <a:solidFill>
              <a:srgbClr val="C00000"/>
            </a:solidFill>
          </a:ln>
        </p:spPr>
      </p:pic>
      <p:sp>
        <p:nvSpPr>
          <p:cNvPr id="10" name="TextBox 9">
            <a:extLst>
              <a:ext uri="{FF2B5EF4-FFF2-40B4-BE49-F238E27FC236}">
                <a16:creationId xmlns:a16="http://schemas.microsoft.com/office/drawing/2014/main" id="{905EAE92-5185-4FE9-86F1-6870A51ACBF1}"/>
              </a:ext>
            </a:extLst>
          </p:cNvPr>
          <p:cNvSpPr txBox="1"/>
          <p:nvPr/>
        </p:nvSpPr>
        <p:spPr>
          <a:xfrm>
            <a:off x="4487159" y="2136914"/>
            <a:ext cx="2396475" cy="369332"/>
          </a:xfrm>
          <a:prstGeom prst="rect">
            <a:avLst/>
          </a:prstGeom>
          <a:noFill/>
        </p:spPr>
        <p:txBody>
          <a:bodyPr wrap="square" rtlCol="0">
            <a:spAutoFit/>
          </a:bodyPr>
          <a:lstStyle/>
          <a:p>
            <a:pPr algn="ctr"/>
            <a:r>
              <a:rPr lang="en-US" b="1" dirty="0"/>
              <a:t>Assessment Rubric</a:t>
            </a:r>
          </a:p>
        </p:txBody>
      </p:sp>
    </p:spTree>
    <p:extLst>
      <p:ext uri="{BB962C8B-B14F-4D97-AF65-F5344CB8AC3E}">
        <p14:creationId xmlns:p14="http://schemas.microsoft.com/office/powerpoint/2010/main" val="1994458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630149" y="92765"/>
            <a:ext cx="10931702" cy="1517374"/>
          </a:xfrm>
        </p:spPr>
        <p:txBody>
          <a:bodyPr>
            <a:normAutofit fontScale="90000"/>
          </a:bodyPr>
          <a:lstStyle/>
          <a:p>
            <a:pPr>
              <a:lnSpc>
                <a:spcPct val="150000"/>
              </a:lnSpc>
            </a:pPr>
            <a:br>
              <a:rPr lang="en-US" sz="2400" b="1" dirty="0"/>
            </a:br>
            <a:r>
              <a:rPr lang="en-US" sz="2200" b="1" dirty="0">
                <a:solidFill>
                  <a:schemeClr val="tx1"/>
                </a:solidFill>
              </a:rPr>
              <a:t>Mapping a cookie:</a:t>
            </a:r>
            <a:br>
              <a:rPr lang="en-US" sz="2200" b="1" dirty="0">
                <a:solidFill>
                  <a:schemeClr val="tx1"/>
                </a:solidFill>
              </a:rPr>
            </a:br>
            <a:r>
              <a:rPr lang="en-US" sz="2200" b="1" i="0" dirty="0">
                <a:solidFill>
                  <a:schemeClr val="tx1"/>
                </a:solidFill>
                <a:effectLst/>
                <a:latin typeface="Helvetica" panose="020B0604020202020204" pitchFamily="34" charset="0"/>
              </a:rPr>
              <a:t>Applying the 5 Themes of Geography and DOGSTAILS</a:t>
            </a:r>
            <a:br>
              <a:rPr lang="en-US" altLang="en-US" sz="2200" b="1" dirty="0">
                <a:solidFill>
                  <a:schemeClr val="tx1"/>
                </a:solidFill>
              </a:rPr>
            </a:br>
            <a:r>
              <a:rPr lang="en-US" altLang="en-US" sz="2200" b="1" cap="none" dirty="0">
                <a:solidFill>
                  <a:schemeClr val="tx1"/>
                </a:solidFill>
              </a:rPr>
              <a:t>By Jeannine Kuropatkin</a:t>
            </a:r>
            <a:br>
              <a:rPr lang="en-US" sz="2200" dirty="0">
                <a:solidFill>
                  <a:schemeClr val="tx1"/>
                </a:solidFill>
              </a:rPr>
            </a:br>
            <a:endParaRPr lang="en-US" sz="2200" dirty="0">
              <a:solidFill>
                <a:schemeClr val="tx1"/>
              </a:solidFill>
            </a:endParaRPr>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550636" y="2065002"/>
            <a:ext cx="4379673" cy="4325859"/>
          </a:xfrm>
        </p:spPr>
        <p:txBody>
          <a:bodyPr>
            <a:normAutofit/>
          </a:bodyPr>
          <a:lstStyle/>
          <a:p>
            <a:pPr marL="0" indent="0">
              <a:buNone/>
            </a:pPr>
            <a:r>
              <a:rPr lang="en-US" sz="2800" dirty="0">
                <a:solidFill>
                  <a:srgbClr val="FF0000"/>
                </a:solidFill>
              </a:rPr>
              <a:t>Grades 2-12</a:t>
            </a:r>
          </a:p>
          <a:p>
            <a:pPr marL="0" indent="0">
              <a:buNone/>
            </a:pPr>
            <a:r>
              <a:rPr lang="en-US" sz="2800" dirty="0"/>
              <a:t>Procedures: </a:t>
            </a:r>
          </a:p>
          <a:p>
            <a:pPr marL="0" indent="0">
              <a:buNone/>
            </a:pPr>
            <a:r>
              <a:rPr lang="en-US" sz="2800" b="1" u="sng" dirty="0" err="1">
                <a:solidFill>
                  <a:srgbClr val="C00000"/>
                </a:solidFill>
              </a:rPr>
              <a:t>PreRequisite</a:t>
            </a:r>
            <a:r>
              <a:rPr lang="en-US" sz="2800" b="1" u="sng" dirty="0">
                <a:solidFill>
                  <a:srgbClr val="C00000"/>
                </a:solidFill>
              </a:rPr>
              <a:t> #1</a:t>
            </a:r>
            <a:r>
              <a:rPr lang="en-US" sz="2800" dirty="0"/>
              <a:t>: Students should be familiar with and have mastery of the DOGSTAILS 9 Elements of Maps</a:t>
            </a:r>
          </a:p>
          <a:p>
            <a:pPr marL="0" indent="0">
              <a:buNone/>
            </a:pPr>
            <a:r>
              <a:rPr lang="en-US" sz="2800" b="1" dirty="0"/>
              <a:t>https://geoalliance.asu.edu/dogstails</a:t>
            </a:r>
          </a:p>
          <a:p>
            <a:pPr marL="0" indent="0">
              <a:buNone/>
            </a:pPr>
            <a:endParaRPr lang="en-US" sz="2800" b="1" dirty="0"/>
          </a:p>
          <a:p>
            <a:pPr marL="514350" indent="-514350">
              <a:buFont typeface="+mj-lt"/>
              <a:buAutoNum type="arabicPeriod"/>
            </a:pPr>
            <a:endParaRPr lang="en-US" sz="2800" dirty="0"/>
          </a:p>
          <a:p>
            <a:pPr marL="0" indent="0">
              <a:buNone/>
            </a:pPr>
            <a:endParaRPr lang="en-US" sz="2800" dirty="0"/>
          </a:p>
        </p:txBody>
      </p:sp>
      <p:pic>
        <p:nvPicPr>
          <p:cNvPr id="5" name="Picture 4" descr="Table&#10;&#10;Description automatically generated">
            <a:extLst>
              <a:ext uri="{FF2B5EF4-FFF2-40B4-BE49-F238E27FC236}">
                <a16:creationId xmlns:a16="http://schemas.microsoft.com/office/drawing/2014/main" id="{657BD35C-0B1E-492F-ADEA-A607779F4026}"/>
              </a:ext>
            </a:extLst>
          </p:cNvPr>
          <p:cNvPicPr>
            <a:picLocks noChangeAspect="1"/>
          </p:cNvPicPr>
          <p:nvPr/>
        </p:nvPicPr>
        <p:blipFill>
          <a:blip r:embed="rId2"/>
          <a:stretch>
            <a:fillRect/>
          </a:stretch>
        </p:blipFill>
        <p:spPr>
          <a:xfrm>
            <a:off x="5837918" y="2065002"/>
            <a:ext cx="5066962" cy="4700233"/>
          </a:xfrm>
          <a:prstGeom prst="rect">
            <a:avLst/>
          </a:prstGeom>
          <a:ln w="38100">
            <a:solidFill>
              <a:schemeClr val="tx1"/>
            </a:solidFill>
          </a:ln>
        </p:spPr>
      </p:pic>
    </p:spTree>
    <p:extLst>
      <p:ext uri="{BB962C8B-B14F-4D97-AF65-F5344CB8AC3E}">
        <p14:creationId xmlns:p14="http://schemas.microsoft.com/office/powerpoint/2010/main" val="782881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630149" y="92765"/>
            <a:ext cx="10931702" cy="1388165"/>
          </a:xfrm>
        </p:spPr>
        <p:txBody>
          <a:bodyPr>
            <a:normAutofit fontScale="90000"/>
          </a:bodyPr>
          <a:lstStyle/>
          <a:p>
            <a:pPr>
              <a:lnSpc>
                <a:spcPct val="150000"/>
              </a:lnSpc>
            </a:pPr>
            <a:br>
              <a:rPr lang="en-US" sz="2400" b="1" dirty="0"/>
            </a:br>
            <a:r>
              <a:rPr lang="en-US" sz="2200" b="1" dirty="0">
                <a:solidFill>
                  <a:schemeClr val="tx1"/>
                </a:solidFill>
              </a:rPr>
              <a:t>Mapping a cookie:</a:t>
            </a:r>
            <a:br>
              <a:rPr lang="en-US" sz="2200" b="1" dirty="0">
                <a:solidFill>
                  <a:schemeClr val="tx1"/>
                </a:solidFill>
              </a:rPr>
            </a:br>
            <a:r>
              <a:rPr lang="en-US" sz="2200" b="1" i="0" dirty="0">
                <a:solidFill>
                  <a:schemeClr val="tx1"/>
                </a:solidFill>
                <a:effectLst/>
                <a:latin typeface="Helvetica" panose="020B0604020202020204" pitchFamily="34" charset="0"/>
              </a:rPr>
              <a:t>Applying the 5 Themes of Geography and DOGSTAILS</a:t>
            </a:r>
            <a:br>
              <a:rPr lang="en-US" altLang="en-US" sz="2200" b="1" dirty="0">
                <a:solidFill>
                  <a:schemeClr val="tx1"/>
                </a:solidFill>
              </a:rPr>
            </a:br>
            <a:r>
              <a:rPr lang="en-US" altLang="en-US" sz="2200" b="1" cap="none" dirty="0">
                <a:solidFill>
                  <a:schemeClr val="tx1"/>
                </a:solidFill>
              </a:rPr>
              <a:t>By Jeannine Kuropatkin</a:t>
            </a:r>
            <a:br>
              <a:rPr lang="en-US" sz="2200" dirty="0">
                <a:solidFill>
                  <a:schemeClr val="tx1"/>
                </a:solidFill>
              </a:rPr>
            </a:br>
            <a:endParaRPr lang="en-US" sz="2200" dirty="0">
              <a:solidFill>
                <a:schemeClr val="tx1"/>
              </a:solidFill>
            </a:endParaRPr>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630149" y="1644341"/>
            <a:ext cx="6963346" cy="1621247"/>
          </a:xfrm>
        </p:spPr>
        <p:txBody>
          <a:bodyPr>
            <a:normAutofit/>
          </a:bodyPr>
          <a:lstStyle/>
          <a:p>
            <a:pPr marL="0" indent="0">
              <a:buNone/>
            </a:pPr>
            <a:r>
              <a:rPr lang="en-US" sz="2800" dirty="0"/>
              <a:t>Procedures: </a:t>
            </a:r>
          </a:p>
          <a:p>
            <a:pPr marL="0" indent="0">
              <a:buNone/>
            </a:pPr>
            <a:r>
              <a:rPr lang="en-US" sz="2800" b="1" u="sng" dirty="0" err="1">
                <a:solidFill>
                  <a:srgbClr val="C00000"/>
                </a:solidFill>
              </a:rPr>
              <a:t>PreRequisite</a:t>
            </a:r>
            <a:r>
              <a:rPr lang="en-US" sz="2800" b="1" u="sng" dirty="0">
                <a:solidFill>
                  <a:srgbClr val="C00000"/>
                </a:solidFill>
              </a:rPr>
              <a:t> #2</a:t>
            </a:r>
            <a:r>
              <a:rPr lang="en-US" sz="2800" dirty="0"/>
              <a:t>: Students should have mastery of the ”5 Themes of Geography”</a:t>
            </a:r>
          </a:p>
          <a:p>
            <a:pPr marL="0" indent="0">
              <a:buNone/>
            </a:pPr>
            <a:endParaRPr lang="en-US" sz="2800" b="1" dirty="0"/>
          </a:p>
          <a:p>
            <a:pPr marL="514350" indent="-514350">
              <a:buFont typeface="+mj-lt"/>
              <a:buAutoNum type="arabicPeriod"/>
            </a:pPr>
            <a:endParaRPr lang="en-US" sz="2800" dirty="0"/>
          </a:p>
          <a:p>
            <a:pPr marL="0" indent="0">
              <a:buNone/>
            </a:pPr>
            <a:endParaRPr lang="en-US" sz="2800" dirty="0"/>
          </a:p>
        </p:txBody>
      </p:sp>
      <p:pic>
        <p:nvPicPr>
          <p:cNvPr id="6" name="Picture 1">
            <a:extLst>
              <a:ext uri="{FF2B5EF4-FFF2-40B4-BE49-F238E27FC236}">
                <a16:creationId xmlns:a16="http://schemas.microsoft.com/office/drawing/2014/main" id="{D1BA1D7B-7946-45FF-81A2-FA72B39192E4}"/>
              </a:ext>
            </a:extLst>
          </p:cNvPr>
          <p:cNvPicPr>
            <a:picLocks noChangeAspect="1"/>
          </p:cNvPicPr>
          <p:nvPr/>
        </p:nvPicPr>
        <p:blipFill>
          <a:blip r:embed="rId2">
            <a:extLst>
              <a:ext uri="{28A0092B-C50C-407E-A947-70E740481C1C}">
                <a14:useLocalDpi xmlns:a14="http://schemas.microsoft.com/office/drawing/2010/main" val="0"/>
              </a:ext>
            </a:extLst>
          </a:blip>
          <a:srcRect l="32500" t="10649" r="33334" b="10001"/>
          <a:stretch>
            <a:fillRect/>
          </a:stretch>
        </p:blipFill>
        <p:spPr bwMode="auto">
          <a:xfrm>
            <a:off x="7755158" y="1707194"/>
            <a:ext cx="3714598" cy="485213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304F34-B598-44BE-83BF-25A8E01938BB}"/>
              </a:ext>
            </a:extLst>
          </p:cNvPr>
          <p:cNvSpPr txBox="1"/>
          <p:nvPr/>
        </p:nvSpPr>
        <p:spPr>
          <a:xfrm>
            <a:off x="556591" y="3429000"/>
            <a:ext cx="6500192" cy="2554545"/>
          </a:xfrm>
          <a:prstGeom prst="rect">
            <a:avLst/>
          </a:prstGeom>
          <a:noFill/>
        </p:spPr>
        <p:txBody>
          <a:bodyPr wrap="square" rtlCol="0">
            <a:spAutoFit/>
          </a:bodyPr>
          <a:lstStyle/>
          <a:p>
            <a:pPr algn="ctr"/>
            <a:r>
              <a:rPr lang="en-US" sz="3200" b="1" dirty="0">
                <a:solidFill>
                  <a:srgbClr val="C00000"/>
                </a:solidFill>
              </a:rPr>
              <a:t>Location</a:t>
            </a:r>
          </a:p>
          <a:p>
            <a:pPr algn="ctr"/>
            <a:r>
              <a:rPr lang="en-US" sz="3200" b="1" dirty="0">
                <a:solidFill>
                  <a:srgbClr val="0070C0"/>
                </a:solidFill>
              </a:rPr>
              <a:t>Place</a:t>
            </a:r>
          </a:p>
          <a:p>
            <a:pPr algn="ctr"/>
            <a:r>
              <a:rPr lang="en-US" sz="3200" b="1" dirty="0"/>
              <a:t>Human Environment Interaction</a:t>
            </a:r>
          </a:p>
          <a:p>
            <a:pPr algn="ctr"/>
            <a:r>
              <a:rPr lang="en-US" sz="3200" b="1" dirty="0">
                <a:solidFill>
                  <a:srgbClr val="0070C0"/>
                </a:solidFill>
              </a:rPr>
              <a:t>Movement</a:t>
            </a:r>
          </a:p>
          <a:p>
            <a:pPr algn="ctr"/>
            <a:r>
              <a:rPr lang="en-US" sz="3200" b="1" dirty="0">
                <a:solidFill>
                  <a:srgbClr val="C00000"/>
                </a:solidFill>
              </a:rPr>
              <a:t>Regions</a:t>
            </a:r>
          </a:p>
        </p:txBody>
      </p:sp>
    </p:spTree>
    <p:extLst>
      <p:ext uri="{BB962C8B-B14F-4D97-AF65-F5344CB8AC3E}">
        <p14:creationId xmlns:p14="http://schemas.microsoft.com/office/powerpoint/2010/main" val="1083168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630149" y="92765"/>
            <a:ext cx="10931702" cy="1388165"/>
          </a:xfrm>
        </p:spPr>
        <p:txBody>
          <a:bodyPr>
            <a:normAutofit fontScale="90000"/>
          </a:bodyPr>
          <a:lstStyle/>
          <a:p>
            <a:pPr>
              <a:lnSpc>
                <a:spcPct val="150000"/>
              </a:lnSpc>
            </a:pPr>
            <a:br>
              <a:rPr lang="en-US" sz="2400" b="1" dirty="0"/>
            </a:br>
            <a:r>
              <a:rPr lang="en-US" sz="2200" b="1" dirty="0">
                <a:solidFill>
                  <a:schemeClr val="tx1"/>
                </a:solidFill>
              </a:rPr>
              <a:t>Mapping a cookie:</a:t>
            </a:r>
            <a:br>
              <a:rPr lang="en-US" sz="2200" b="1" dirty="0">
                <a:solidFill>
                  <a:schemeClr val="tx1"/>
                </a:solidFill>
              </a:rPr>
            </a:br>
            <a:r>
              <a:rPr lang="en-US" sz="2200" b="1" i="0" dirty="0">
                <a:solidFill>
                  <a:schemeClr val="tx1"/>
                </a:solidFill>
                <a:effectLst/>
                <a:latin typeface="Helvetica" panose="020B0604020202020204" pitchFamily="34" charset="0"/>
              </a:rPr>
              <a:t>Applying the 5 Themes of Geography and DOGSTAILS</a:t>
            </a:r>
            <a:br>
              <a:rPr lang="en-US" altLang="en-US" sz="2200" b="1" dirty="0">
                <a:solidFill>
                  <a:schemeClr val="tx1"/>
                </a:solidFill>
              </a:rPr>
            </a:br>
            <a:r>
              <a:rPr lang="en-US" altLang="en-US" sz="2200" b="1" cap="none" dirty="0">
                <a:solidFill>
                  <a:schemeClr val="tx1"/>
                </a:solidFill>
              </a:rPr>
              <a:t>By Jeannine Kuropatkin</a:t>
            </a:r>
            <a:br>
              <a:rPr lang="en-US" sz="2200" dirty="0">
                <a:solidFill>
                  <a:schemeClr val="tx1"/>
                </a:solidFill>
              </a:rPr>
            </a:br>
            <a:endParaRPr lang="en-US" sz="2200" dirty="0">
              <a:solidFill>
                <a:schemeClr val="tx1"/>
              </a:solidFill>
            </a:endParaRPr>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630149" y="1644341"/>
            <a:ext cx="3116903" cy="5120894"/>
          </a:xfrm>
        </p:spPr>
        <p:txBody>
          <a:bodyPr>
            <a:normAutofit fontScale="62500" lnSpcReduction="20000"/>
          </a:bodyPr>
          <a:lstStyle/>
          <a:p>
            <a:pPr marL="0" indent="0">
              <a:buNone/>
            </a:pPr>
            <a:r>
              <a:rPr lang="en-US" sz="3600" dirty="0"/>
              <a:t>Procedures: </a:t>
            </a:r>
          </a:p>
          <a:p>
            <a:pPr marL="457200" indent="-457200">
              <a:buAutoNum type="arabicPeriod"/>
            </a:pPr>
            <a:r>
              <a:rPr lang="en-US" sz="3600" dirty="0"/>
              <a:t>Teacher distributes the </a:t>
            </a:r>
            <a:r>
              <a:rPr lang="en-US" sz="3600" b="1" dirty="0">
                <a:solidFill>
                  <a:srgbClr val="C00000"/>
                </a:solidFill>
              </a:rPr>
              <a:t>“Thinking Like a Geographer—Mapping a Cookie” </a:t>
            </a:r>
            <a:r>
              <a:rPr lang="en-US" sz="3600" dirty="0"/>
              <a:t>worksheet.</a:t>
            </a:r>
          </a:p>
          <a:p>
            <a:pPr marL="457200" indent="-457200">
              <a:buAutoNum type="arabicPeriod"/>
            </a:pPr>
            <a:r>
              <a:rPr lang="en-US" sz="3600" dirty="0"/>
              <a:t>Teacher explains that students will receive a cookie and they must map their cookie according to the directions on the worksheet.</a:t>
            </a:r>
          </a:p>
          <a:p>
            <a:pPr marL="0" indent="0">
              <a:buNone/>
            </a:pPr>
            <a:endParaRPr lang="en-US" sz="2800" b="1" dirty="0"/>
          </a:p>
          <a:p>
            <a:pPr marL="514350" indent="-514350">
              <a:buFont typeface="+mj-lt"/>
              <a:buAutoNum type="arabicPeriod"/>
            </a:pPr>
            <a:endParaRPr lang="en-US" sz="2800" dirty="0"/>
          </a:p>
          <a:p>
            <a:pPr marL="0" indent="0">
              <a:buNone/>
            </a:pPr>
            <a:endParaRPr lang="en-US" sz="2800" dirty="0"/>
          </a:p>
        </p:txBody>
      </p:sp>
      <p:pic>
        <p:nvPicPr>
          <p:cNvPr id="7" name="Picture 6" descr="Table&#10;&#10;Description automatically generated">
            <a:extLst>
              <a:ext uri="{FF2B5EF4-FFF2-40B4-BE49-F238E27FC236}">
                <a16:creationId xmlns:a16="http://schemas.microsoft.com/office/drawing/2014/main" id="{29F57949-79AB-4E28-BB98-F90ABFB7FDFF}"/>
              </a:ext>
            </a:extLst>
          </p:cNvPr>
          <p:cNvPicPr>
            <a:picLocks noChangeAspect="1"/>
          </p:cNvPicPr>
          <p:nvPr/>
        </p:nvPicPr>
        <p:blipFill>
          <a:blip r:embed="rId2"/>
          <a:stretch>
            <a:fillRect/>
          </a:stretch>
        </p:blipFill>
        <p:spPr>
          <a:xfrm>
            <a:off x="3999769" y="1837660"/>
            <a:ext cx="3844056" cy="4458846"/>
          </a:xfrm>
          <a:prstGeom prst="rect">
            <a:avLst/>
          </a:prstGeom>
          <a:ln w="38100">
            <a:solidFill>
              <a:schemeClr val="tx1"/>
            </a:solidFill>
          </a:ln>
        </p:spPr>
      </p:pic>
      <p:pic>
        <p:nvPicPr>
          <p:cNvPr id="9" name="Picture 8" descr="Graphical user interface, text, application, email&#10;&#10;Description automatically generated">
            <a:extLst>
              <a:ext uri="{FF2B5EF4-FFF2-40B4-BE49-F238E27FC236}">
                <a16:creationId xmlns:a16="http://schemas.microsoft.com/office/drawing/2014/main" id="{A46541F6-347C-460B-93A9-460E0911897D}"/>
              </a:ext>
            </a:extLst>
          </p:cNvPr>
          <p:cNvPicPr>
            <a:picLocks noChangeAspect="1"/>
          </p:cNvPicPr>
          <p:nvPr/>
        </p:nvPicPr>
        <p:blipFill>
          <a:blip r:embed="rId3"/>
          <a:stretch>
            <a:fillRect/>
          </a:stretch>
        </p:blipFill>
        <p:spPr>
          <a:xfrm>
            <a:off x="8096542" y="1837660"/>
            <a:ext cx="3797495" cy="2000353"/>
          </a:xfrm>
          <a:prstGeom prst="rect">
            <a:avLst/>
          </a:prstGeom>
          <a:ln w="38100">
            <a:solidFill>
              <a:schemeClr val="tx1"/>
            </a:solidFill>
          </a:ln>
        </p:spPr>
      </p:pic>
      <p:pic>
        <p:nvPicPr>
          <p:cNvPr id="1026" name="Picture 2" descr="Cookie Monster Sculpted Ceramic Cookie Jar – Sesame Place Shop">
            <a:extLst>
              <a:ext uri="{FF2B5EF4-FFF2-40B4-BE49-F238E27FC236}">
                <a16:creationId xmlns:a16="http://schemas.microsoft.com/office/drawing/2014/main" id="{E54F0388-4394-4B50-B814-DD0D95F03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3726" y="411880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136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630149" y="92765"/>
            <a:ext cx="10931702" cy="1388165"/>
          </a:xfrm>
        </p:spPr>
        <p:txBody>
          <a:bodyPr>
            <a:normAutofit fontScale="90000"/>
          </a:bodyPr>
          <a:lstStyle/>
          <a:p>
            <a:pPr>
              <a:lnSpc>
                <a:spcPct val="150000"/>
              </a:lnSpc>
            </a:pPr>
            <a:br>
              <a:rPr lang="en-US" sz="2400" b="1" dirty="0"/>
            </a:br>
            <a:r>
              <a:rPr lang="en-US" sz="2200" b="1" dirty="0">
                <a:solidFill>
                  <a:schemeClr val="tx1"/>
                </a:solidFill>
              </a:rPr>
              <a:t>Mapping a cookie:</a:t>
            </a:r>
            <a:br>
              <a:rPr lang="en-US" sz="2200" b="1" dirty="0">
                <a:solidFill>
                  <a:schemeClr val="tx1"/>
                </a:solidFill>
              </a:rPr>
            </a:br>
            <a:r>
              <a:rPr lang="en-US" sz="2200" b="1" i="0" dirty="0">
                <a:solidFill>
                  <a:schemeClr val="tx1"/>
                </a:solidFill>
                <a:effectLst/>
                <a:latin typeface="Helvetica" panose="020B0604020202020204" pitchFamily="34" charset="0"/>
              </a:rPr>
              <a:t>Applying the 5 Themes of Geography and DOGSTAILS</a:t>
            </a:r>
            <a:br>
              <a:rPr lang="en-US" altLang="en-US" sz="2200" b="1" dirty="0">
                <a:solidFill>
                  <a:schemeClr val="tx1"/>
                </a:solidFill>
              </a:rPr>
            </a:br>
            <a:r>
              <a:rPr lang="en-US" altLang="en-US" sz="2200" b="1" cap="none" dirty="0">
                <a:solidFill>
                  <a:schemeClr val="tx1"/>
                </a:solidFill>
              </a:rPr>
              <a:t>By Jeannine Kuropatkin</a:t>
            </a:r>
            <a:br>
              <a:rPr lang="en-US" sz="2200" dirty="0">
                <a:solidFill>
                  <a:schemeClr val="tx1"/>
                </a:solidFill>
              </a:rPr>
            </a:br>
            <a:endParaRPr lang="en-US" sz="2200" dirty="0">
              <a:solidFill>
                <a:schemeClr val="tx1"/>
              </a:solidFill>
            </a:endParaRPr>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530758" y="1963974"/>
            <a:ext cx="3116903" cy="4242018"/>
          </a:xfrm>
        </p:spPr>
        <p:txBody>
          <a:bodyPr>
            <a:normAutofit fontScale="92500" lnSpcReduction="10000"/>
          </a:bodyPr>
          <a:lstStyle/>
          <a:p>
            <a:pPr marL="0" indent="0">
              <a:buNone/>
            </a:pPr>
            <a:r>
              <a:rPr lang="en-US" sz="2800" dirty="0"/>
              <a:t>Procedures: </a:t>
            </a:r>
          </a:p>
          <a:p>
            <a:pPr marL="0" indent="0">
              <a:buNone/>
            </a:pPr>
            <a:r>
              <a:rPr lang="en-US" sz="2800" dirty="0"/>
              <a:t>3.  Each Student receives a cookie to map.</a:t>
            </a:r>
          </a:p>
          <a:p>
            <a:pPr marL="0" indent="0">
              <a:buNone/>
            </a:pPr>
            <a:r>
              <a:rPr lang="en-US" sz="2800" dirty="0"/>
              <a:t>Recommend: Chocolate Chip with M&amp;M’s</a:t>
            </a:r>
            <a:endParaRPr lang="en-US" sz="2800" b="1" dirty="0"/>
          </a:p>
          <a:p>
            <a:pPr marL="0" indent="0">
              <a:buNone/>
            </a:pPr>
            <a:r>
              <a:rPr lang="en-US" sz="2800" dirty="0"/>
              <a:t>4. Draw the map on page 3 of the Handout. </a:t>
            </a:r>
          </a:p>
          <a:p>
            <a:pPr marL="0" indent="0">
              <a:buNone/>
            </a:pPr>
            <a:endParaRPr lang="en-US" sz="2800" dirty="0"/>
          </a:p>
        </p:txBody>
      </p:sp>
      <p:pic>
        <p:nvPicPr>
          <p:cNvPr id="5" name="Picture 4" descr="Shape&#10;&#10;Description automatically generated">
            <a:extLst>
              <a:ext uri="{FF2B5EF4-FFF2-40B4-BE49-F238E27FC236}">
                <a16:creationId xmlns:a16="http://schemas.microsoft.com/office/drawing/2014/main" id="{CADD8E97-8C05-4E9D-A5B5-28241D609412}"/>
              </a:ext>
            </a:extLst>
          </p:cNvPr>
          <p:cNvPicPr>
            <a:picLocks noChangeAspect="1"/>
          </p:cNvPicPr>
          <p:nvPr/>
        </p:nvPicPr>
        <p:blipFill>
          <a:blip r:embed="rId2"/>
          <a:stretch>
            <a:fillRect/>
          </a:stretch>
        </p:blipFill>
        <p:spPr>
          <a:xfrm>
            <a:off x="7078521" y="1963974"/>
            <a:ext cx="4483330" cy="4242018"/>
          </a:xfrm>
          <a:prstGeom prst="rect">
            <a:avLst/>
          </a:prstGeom>
        </p:spPr>
      </p:pic>
      <p:pic>
        <p:nvPicPr>
          <p:cNvPr id="10" name="Picture 5">
            <a:extLst>
              <a:ext uri="{FF2B5EF4-FFF2-40B4-BE49-F238E27FC236}">
                <a16:creationId xmlns:a16="http://schemas.microsoft.com/office/drawing/2014/main" id="{C6A88943-9576-4FD5-9A98-C0BCED8CBB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0665" y="2199861"/>
            <a:ext cx="3000375" cy="1687513"/>
          </a:xfrm>
          <a:prstGeom prst="rect">
            <a:avLst/>
          </a:prstGeom>
          <a:noFill/>
          <a:ln w="31750">
            <a:solidFill>
              <a:srgbClr val="169216"/>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descr="Double Chocolate Chip M&amp;M Cookies - no chill MM cookies!">
            <a:extLst>
              <a:ext uri="{FF2B5EF4-FFF2-40B4-BE49-F238E27FC236}">
                <a16:creationId xmlns:a16="http://schemas.microsoft.com/office/drawing/2014/main" id="{ADF9A3CB-A072-4704-8D5C-6C18FF714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9289" y="4235934"/>
            <a:ext cx="2143125" cy="2143125"/>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820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630149" y="92765"/>
            <a:ext cx="10931702" cy="1388165"/>
          </a:xfrm>
        </p:spPr>
        <p:txBody>
          <a:bodyPr>
            <a:normAutofit fontScale="90000"/>
          </a:bodyPr>
          <a:lstStyle/>
          <a:p>
            <a:pPr>
              <a:lnSpc>
                <a:spcPct val="150000"/>
              </a:lnSpc>
            </a:pPr>
            <a:br>
              <a:rPr lang="en-US" sz="2400" b="1" dirty="0"/>
            </a:br>
            <a:r>
              <a:rPr lang="en-US" sz="2200" b="1" dirty="0">
                <a:solidFill>
                  <a:schemeClr val="tx1"/>
                </a:solidFill>
              </a:rPr>
              <a:t>Mapping a cookie:</a:t>
            </a:r>
            <a:br>
              <a:rPr lang="en-US" sz="2200" b="1" dirty="0">
                <a:solidFill>
                  <a:schemeClr val="tx1"/>
                </a:solidFill>
              </a:rPr>
            </a:br>
            <a:r>
              <a:rPr lang="en-US" sz="2200" b="1" i="0" dirty="0">
                <a:solidFill>
                  <a:schemeClr val="tx1"/>
                </a:solidFill>
                <a:effectLst/>
                <a:latin typeface="Helvetica" panose="020B0604020202020204" pitchFamily="34" charset="0"/>
              </a:rPr>
              <a:t>Applying the 5 Themes of Geography and DOGSTAILS</a:t>
            </a:r>
            <a:br>
              <a:rPr lang="en-US" altLang="en-US" sz="2200" b="1" dirty="0">
                <a:solidFill>
                  <a:schemeClr val="tx1"/>
                </a:solidFill>
              </a:rPr>
            </a:br>
            <a:r>
              <a:rPr lang="en-US" altLang="en-US" sz="2200" b="1" cap="none" dirty="0">
                <a:solidFill>
                  <a:schemeClr val="tx1"/>
                </a:solidFill>
              </a:rPr>
              <a:t>By Jeannine Kuropatkin</a:t>
            </a:r>
            <a:br>
              <a:rPr lang="en-US" sz="2200" dirty="0">
                <a:solidFill>
                  <a:schemeClr val="tx1"/>
                </a:solidFill>
              </a:rPr>
            </a:br>
            <a:endParaRPr lang="en-US" sz="2200" dirty="0">
              <a:solidFill>
                <a:schemeClr val="tx1"/>
              </a:solidFill>
            </a:endParaRPr>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908445" y="1804948"/>
            <a:ext cx="10501677" cy="4242018"/>
          </a:xfrm>
        </p:spPr>
        <p:txBody>
          <a:bodyPr>
            <a:normAutofit fontScale="77500" lnSpcReduction="20000"/>
          </a:bodyPr>
          <a:lstStyle/>
          <a:p>
            <a:pPr marL="0" indent="0">
              <a:buNone/>
            </a:pPr>
            <a:r>
              <a:rPr lang="en-US" sz="3600" dirty="0"/>
              <a:t>Procedures: </a:t>
            </a:r>
          </a:p>
          <a:p>
            <a:pPr marL="0" indent="0">
              <a:buNone/>
              <a:defRPr/>
            </a:pPr>
            <a:r>
              <a:rPr lang="en-US" sz="3600" dirty="0"/>
              <a:t>5. The Thinking Like a Geographer—Mapping a Cookie worksheet and resulting map can be </a:t>
            </a:r>
            <a:r>
              <a:rPr lang="en-US" sz="3600" b="1" dirty="0">
                <a:solidFill>
                  <a:srgbClr val="C00000"/>
                </a:solidFill>
              </a:rPr>
              <a:t>graded for completeness and accuracy</a:t>
            </a:r>
            <a:r>
              <a:rPr lang="en-US" sz="3600" dirty="0"/>
              <a:t>.</a:t>
            </a:r>
          </a:p>
          <a:p>
            <a:pPr marL="0" indent="0">
              <a:buNone/>
              <a:defRPr/>
            </a:pPr>
            <a:r>
              <a:rPr lang="en-US" sz="3600" b="1" u="sng" dirty="0">
                <a:solidFill>
                  <a:srgbClr val="C00000"/>
                </a:solidFill>
              </a:rPr>
              <a:t>Geography</a:t>
            </a:r>
            <a:r>
              <a:rPr lang="en-US" sz="3600" dirty="0"/>
              <a:t>: Mastery will be considered </a:t>
            </a:r>
            <a:r>
              <a:rPr lang="en-US" sz="3600" b="1" dirty="0">
                <a:solidFill>
                  <a:srgbClr val="C00000"/>
                </a:solidFill>
              </a:rPr>
              <a:t>7 of the 9 DOGSTAILS </a:t>
            </a:r>
            <a:r>
              <a:rPr lang="en-US" sz="3600" dirty="0"/>
              <a:t>elements correctly done on the map. Mastery will be considered 80% or higher on the spatial analysis components found on the worksheet.  </a:t>
            </a:r>
            <a:endParaRPr lang="en-US" sz="3600" b="1" dirty="0"/>
          </a:p>
          <a:p>
            <a:pPr marL="0" indent="0">
              <a:buNone/>
              <a:defRPr/>
            </a:pPr>
            <a:r>
              <a:rPr lang="en-US" sz="3600" b="1" u="sng" dirty="0">
                <a:solidFill>
                  <a:srgbClr val="C00000"/>
                </a:solidFill>
              </a:rPr>
              <a:t>Writing</a:t>
            </a:r>
            <a:r>
              <a:rPr lang="en-US" sz="3600" dirty="0"/>
              <a:t>: The Thinking Like a Geographer—Mapping a Cookie worksheet questions 2, 6, 7, and 8 can be graded for evidence that supports analysis, reflection, and research. Mastery will be considered 80% or higher.</a:t>
            </a:r>
          </a:p>
          <a:p>
            <a:pPr marL="0" indent="0">
              <a:buNone/>
            </a:pPr>
            <a:endParaRPr lang="en-US" sz="2800" dirty="0"/>
          </a:p>
        </p:txBody>
      </p:sp>
    </p:spTree>
    <p:extLst>
      <p:ext uri="{BB962C8B-B14F-4D97-AF65-F5344CB8AC3E}">
        <p14:creationId xmlns:p14="http://schemas.microsoft.com/office/powerpoint/2010/main" val="1840180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630149" y="92765"/>
            <a:ext cx="10931702" cy="1701086"/>
          </a:xfrm>
        </p:spPr>
        <p:txBody>
          <a:bodyPr>
            <a:normAutofit fontScale="90000"/>
          </a:bodyPr>
          <a:lstStyle/>
          <a:p>
            <a:r>
              <a:rPr lang="en-US" sz="2400" b="1" dirty="0"/>
              <a:t>5 Themes of Geography: A Basis for Understanding Geography</a:t>
            </a:r>
            <a:br>
              <a:rPr lang="en-US" sz="2400" b="1" dirty="0"/>
            </a:br>
            <a:br>
              <a:rPr lang="en-US" altLang="en-US" sz="2400" b="1" dirty="0">
                <a:solidFill>
                  <a:srgbClr val="000000"/>
                </a:solidFill>
              </a:rPr>
            </a:br>
            <a:r>
              <a:rPr lang="en-US" altLang="en-US" b="1" cap="none" dirty="0">
                <a:solidFill>
                  <a:srgbClr val="000000"/>
                </a:solidFill>
              </a:rPr>
              <a:t>By Alliance Teacher Consultants</a:t>
            </a:r>
            <a:br>
              <a:rPr lang="en-US" dirty="0"/>
            </a:br>
            <a:endParaRPr lang="en-US" dirty="0"/>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630149" y="2373474"/>
            <a:ext cx="4379673" cy="3101975"/>
          </a:xfrm>
        </p:spPr>
        <p:txBody>
          <a:bodyPr>
            <a:normAutofit/>
          </a:bodyPr>
          <a:lstStyle/>
          <a:p>
            <a:pPr marL="0" indent="0">
              <a:buNone/>
            </a:pPr>
            <a:r>
              <a:rPr lang="en-US" sz="2800" dirty="0"/>
              <a:t>Procedures: </a:t>
            </a:r>
          </a:p>
          <a:p>
            <a:pPr marL="0" indent="0">
              <a:buNone/>
            </a:pPr>
            <a:r>
              <a:rPr lang="en-US" sz="2800" dirty="0"/>
              <a:t>1. Review ”What is Geography?”</a:t>
            </a:r>
          </a:p>
          <a:p>
            <a:pPr marL="0" indent="0">
              <a:buNone/>
            </a:pPr>
            <a:endParaRPr lang="en-US" sz="2800" dirty="0"/>
          </a:p>
          <a:p>
            <a:pPr marL="0" indent="0">
              <a:buNone/>
            </a:pPr>
            <a:endParaRPr lang="en-US" sz="2800" dirty="0"/>
          </a:p>
        </p:txBody>
      </p:sp>
      <p:pic>
        <p:nvPicPr>
          <p:cNvPr id="16" name="Content Placeholder 15" descr="Timeline&#10;&#10;Description automatically generated">
            <a:extLst>
              <a:ext uri="{FF2B5EF4-FFF2-40B4-BE49-F238E27FC236}">
                <a16:creationId xmlns:a16="http://schemas.microsoft.com/office/drawing/2014/main" id="{8CF999A0-948E-8649-8D14-762E8AECC438}"/>
              </a:ext>
            </a:extLst>
          </p:cNvPr>
          <p:cNvPicPr>
            <a:picLocks noGrp="1" noChangeAspect="1"/>
          </p:cNvPicPr>
          <p:nvPr>
            <p:ph sz="half" idx="2"/>
          </p:nvPr>
        </p:nvPicPr>
        <p:blipFill>
          <a:blip r:embed="rId2"/>
          <a:stretch>
            <a:fillRect/>
          </a:stretch>
        </p:blipFill>
        <p:spPr>
          <a:xfrm>
            <a:off x="5009822" y="2373474"/>
            <a:ext cx="4923596" cy="3510491"/>
          </a:xfrm>
        </p:spPr>
      </p:pic>
      <p:sp>
        <p:nvSpPr>
          <p:cNvPr id="17" name="TextBox 16">
            <a:extLst>
              <a:ext uri="{FF2B5EF4-FFF2-40B4-BE49-F238E27FC236}">
                <a16:creationId xmlns:a16="http://schemas.microsoft.com/office/drawing/2014/main" id="{A8351BDC-4EE8-B14D-9242-679B52D46F04}"/>
              </a:ext>
            </a:extLst>
          </p:cNvPr>
          <p:cNvSpPr txBox="1"/>
          <p:nvPr/>
        </p:nvSpPr>
        <p:spPr>
          <a:xfrm>
            <a:off x="5844209" y="6094256"/>
            <a:ext cx="3521926" cy="369332"/>
          </a:xfrm>
          <a:prstGeom prst="rect">
            <a:avLst/>
          </a:prstGeom>
          <a:noFill/>
        </p:spPr>
        <p:txBody>
          <a:bodyPr wrap="none" rtlCol="0">
            <a:spAutoFit/>
          </a:bodyPr>
          <a:lstStyle/>
          <a:p>
            <a:r>
              <a:rPr lang="en-US" dirty="0">
                <a:hlinkClick r:id="rId3"/>
              </a:rPr>
              <a:t>https://</a:t>
            </a:r>
            <a:r>
              <a:rPr lang="en-US" dirty="0" err="1">
                <a:hlinkClick r:id="rId3"/>
              </a:rPr>
              <a:t>geoalliance.asu.edu</a:t>
            </a:r>
            <a:r>
              <a:rPr lang="en-US" dirty="0">
                <a:hlinkClick r:id="rId3"/>
              </a:rPr>
              <a:t>/5Themes</a:t>
            </a:r>
            <a:endParaRPr lang="en-US" dirty="0"/>
          </a:p>
        </p:txBody>
      </p:sp>
    </p:spTree>
    <p:extLst>
      <p:ext uri="{BB962C8B-B14F-4D97-AF65-F5344CB8AC3E}">
        <p14:creationId xmlns:p14="http://schemas.microsoft.com/office/powerpoint/2010/main" val="3000246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630149" y="92765"/>
            <a:ext cx="10931702" cy="1701086"/>
          </a:xfrm>
        </p:spPr>
        <p:txBody>
          <a:bodyPr>
            <a:normAutofit fontScale="90000"/>
          </a:bodyPr>
          <a:lstStyle/>
          <a:p>
            <a:r>
              <a:rPr lang="en-US" sz="2400" b="1" dirty="0"/>
              <a:t>5 Themes of Geography: A Basis for Understanding Geography</a:t>
            </a:r>
            <a:br>
              <a:rPr lang="en-US" sz="2400" b="1" dirty="0"/>
            </a:br>
            <a:br>
              <a:rPr lang="en-US" altLang="en-US" sz="2400" b="1" dirty="0">
                <a:solidFill>
                  <a:srgbClr val="000000"/>
                </a:solidFill>
              </a:rPr>
            </a:br>
            <a:r>
              <a:rPr lang="en-US" altLang="en-US" b="1" cap="none" dirty="0">
                <a:solidFill>
                  <a:srgbClr val="000000"/>
                </a:solidFill>
              </a:rPr>
              <a:t>By Alliance Teacher Consultants</a:t>
            </a:r>
            <a:br>
              <a:rPr lang="en-US" dirty="0"/>
            </a:br>
            <a:endParaRPr lang="en-US" dirty="0"/>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630149" y="2373474"/>
            <a:ext cx="4379673" cy="3101975"/>
          </a:xfrm>
        </p:spPr>
        <p:txBody>
          <a:bodyPr>
            <a:normAutofit/>
          </a:bodyPr>
          <a:lstStyle/>
          <a:p>
            <a:pPr marL="0" indent="0">
              <a:buNone/>
            </a:pPr>
            <a:r>
              <a:rPr lang="en-US" sz="2800" dirty="0">
                <a:solidFill>
                  <a:srgbClr val="FF0000"/>
                </a:solidFill>
              </a:rPr>
              <a:t>Grades 5-High School</a:t>
            </a:r>
          </a:p>
          <a:p>
            <a:pPr marL="0" indent="0">
              <a:buNone/>
            </a:pPr>
            <a:r>
              <a:rPr lang="en-US" sz="2800" dirty="0">
                <a:solidFill>
                  <a:srgbClr val="FF0000"/>
                </a:solidFill>
              </a:rPr>
              <a:t>Session One and Two</a:t>
            </a:r>
          </a:p>
          <a:p>
            <a:pPr marL="0" indent="0">
              <a:buNone/>
            </a:pPr>
            <a:r>
              <a:rPr lang="en-US" sz="2800" dirty="0"/>
              <a:t>Procedures: </a:t>
            </a:r>
          </a:p>
          <a:p>
            <a:pPr marL="0" indent="0">
              <a:buNone/>
            </a:pPr>
            <a:r>
              <a:rPr lang="en-US" sz="2800" dirty="0"/>
              <a:t>2. Explain the 5 Themes and complete the Graphic Organizer</a:t>
            </a:r>
          </a:p>
          <a:p>
            <a:pPr marL="514350" indent="-514350">
              <a:buFont typeface="+mj-lt"/>
              <a:buAutoNum type="arabicPeriod"/>
            </a:pPr>
            <a:endParaRPr lang="en-US" sz="2800" dirty="0"/>
          </a:p>
          <a:p>
            <a:pPr marL="0" indent="0">
              <a:buNone/>
            </a:pPr>
            <a:endParaRPr lang="en-US" sz="2800" dirty="0"/>
          </a:p>
        </p:txBody>
      </p:sp>
      <p:pic>
        <p:nvPicPr>
          <p:cNvPr id="8" name="Content Placeholder 7" descr="A picture containing diagram&#10;&#10;Description automatically generated">
            <a:extLst>
              <a:ext uri="{FF2B5EF4-FFF2-40B4-BE49-F238E27FC236}">
                <a16:creationId xmlns:a16="http://schemas.microsoft.com/office/drawing/2014/main" id="{4F9F0BFA-0D2C-5D4D-B0DB-F912CE792318}"/>
              </a:ext>
            </a:extLst>
          </p:cNvPr>
          <p:cNvPicPr>
            <a:picLocks noGrp="1" noChangeAspect="1"/>
          </p:cNvPicPr>
          <p:nvPr>
            <p:ph sz="half" idx="2"/>
          </p:nvPr>
        </p:nvPicPr>
        <p:blipFill>
          <a:blip r:embed="rId2"/>
          <a:stretch>
            <a:fillRect/>
          </a:stretch>
        </p:blipFill>
        <p:spPr>
          <a:xfrm>
            <a:off x="5253918" y="2030253"/>
            <a:ext cx="2338411" cy="3101975"/>
          </a:xfrm>
        </p:spPr>
      </p:pic>
      <p:pic>
        <p:nvPicPr>
          <p:cNvPr id="12" name="Picture 11" descr="Text, letter&#10;&#10;Description automatically generated">
            <a:extLst>
              <a:ext uri="{FF2B5EF4-FFF2-40B4-BE49-F238E27FC236}">
                <a16:creationId xmlns:a16="http://schemas.microsoft.com/office/drawing/2014/main" id="{5BCD7159-B43B-A741-9093-BEDABC331FE3}"/>
              </a:ext>
            </a:extLst>
          </p:cNvPr>
          <p:cNvPicPr>
            <a:picLocks noChangeAspect="1"/>
          </p:cNvPicPr>
          <p:nvPr/>
        </p:nvPicPr>
        <p:blipFill>
          <a:blip r:embed="rId3"/>
          <a:stretch>
            <a:fillRect/>
          </a:stretch>
        </p:blipFill>
        <p:spPr>
          <a:xfrm>
            <a:off x="8385149" y="2030253"/>
            <a:ext cx="3176702" cy="4222637"/>
          </a:xfrm>
          <a:prstGeom prst="rect">
            <a:avLst/>
          </a:prstGeom>
        </p:spPr>
      </p:pic>
    </p:spTree>
    <p:extLst>
      <p:ext uri="{BB962C8B-B14F-4D97-AF65-F5344CB8AC3E}">
        <p14:creationId xmlns:p14="http://schemas.microsoft.com/office/powerpoint/2010/main" val="93436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82193"/>
            <a:ext cx="10931702" cy="1456394"/>
          </a:xfrm>
        </p:spPr>
        <p:txBody>
          <a:bodyPr>
            <a:normAutofit fontScale="90000"/>
          </a:bodyPr>
          <a:lstStyle/>
          <a:p>
            <a:r>
              <a:rPr lang="en-US" b="1" dirty="0"/>
              <a:t>5 Themes of Geography: A Basis for Understanding Geography</a:t>
            </a:r>
            <a:br>
              <a:rPr lang="en-US" dirty="0"/>
            </a:br>
            <a:endParaRPr lang="en-US" dirty="0"/>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232084" y="1538587"/>
            <a:ext cx="5700630" cy="4981956"/>
          </a:xfrm>
        </p:spPr>
        <p:txBody>
          <a:bodyPr>
            <a:normAutofit lnSpcReduction="10000"/>
          </a:bodyPr>
          <a:lstStyle/>
          <a:p>
            <a:pPr marL="0" indent="0">
              <a:buNone/>
            </a:pPr>
            <a:r>
              <a:rPr lang="en-US" sz="2800" dirty="0"/>
              <a:t>3. Practice the 5 Themes using Postcards.</a:t>
            </a:r>
          </a:p>
          <a:p>
            <a:r>
              <a:rPr lang="en-US" sz="2800" dirty="0"/>
              <a:t>10 Postcards for each small group.  They will identify which of the 5 Themes is the strongest based on visual evidence. </a:t>
            </a:r>
          </a:p>
          <a:p>
            <a:r>
              <a:rPr lang="en-US" sz="2800" dirty="0"/>
              <a:t>Groups share 1-2 of their cards with class and state the theme they decided upon.</a:t>
            </a:r>
          </a:p>
          <a:p>
            <a:r>
              <a:rPr lang="en-US" sz="2800" dirty="0"/>
              <a:t>Class gives thumbs up or down.</a:t>
            </a:r>
          </a:p>
          <a:p>
            <a:r>
              <a:rPr lang="en-US" sz="2800" dirty="0"/>
              <a:t>You are the judge.</a:t>
            </a:r>
          </a:p>
          <a:p>
            <a:pPr marL="0" indent="0">
              <a:buNone/>
            </a:pPr>
            <a:endParaRPr lang="en-US" sz="2800" dirty="0"/>
          </a:p>
        </p:txBody>
      </p:sp>
      <p:pic>
        <p:nvPicPr>
          <p:cNvPr id="7" name="Content Placeholder 6" descr="Graphical user interface&#10;&#10;Description automatically generated">
            <a:extLst>
              <a:ext uri="{FF2B5EF4-FFF2-40B4-BE49-F238E27FC236}">
                <a16:creationId xmlns:a16="http://schemas.microsoft.com/office/drawing/2014/main" id="{7FA315D8-FCC8-0E4A-A15F-82AF848E28C1}"/>
              </a:ext>
            </a:extLst>
          </p:cNvPr>
          <p:cNvPicPr>
            <a:picLocks noGrp="1" noChangeAspect="1"/>
          </p:cNvPicPr>
          <p:nvPr>
            <p:ph sz="half" idx="2"/>
          </p:nvPr>
        </p:nvPicPr>
        <p:blipFill>
          <a:blip r:embed="rId2"/>
          <a:stretch>
            <a:fillRect/>
          </a:stretch>
        </p:blipFill>
        <p:spPr>
          <a:xfrm>
            <a:off x="6056851" y="1994953"/>
            <a:ext cx="5341714" cy="4008282"/>
          </a:xfrm>
        </p:spPr>
      </p:pic>
    </p:spTree>
    <p:extLst>
      <p:ext uri="{BB962C8B-B14F-4D97-AF65-F5344CB8AC3E}">
        <p14:creationId xmlns:p14="http://schemas.microsoft.com/office/powerpoint/2010/main" val="3392795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82193"/>
            <a:ext cx="10931702" cy="1456394"/>
          </a:xfrm>
        </p:spPr>
        <p:txBody>
          <a:bodyPr>
            <a:normAutofit fontScale="90000"/>
          </a:bodyPr>
          <a:lstStyle/>
          <a:p>
            <a:r>
              <a:rPr lang="en-US" sz="2200" b="1" dirty="0"/>
              <a:t>5 Themes of Geography: A Basis for Understanding Geography</a:t>
            </a:r>
            <a:br>
              <a:rPr lang="en-US" sz="2200" b="1" dirty="0"/>
            </a:br>
            <a:br>
              <a:rPr lang="en-US" altLang="en-US" sz="2200" b="1" dirty="0">
                <a:solidFill>
                  <a:srgbClr val="000000"/>
                </a:solidFill>
              </a:rPr>
            </a:br>
            <a:r>
              <a:rPr lang="en-US" altLang="en-US" sz="2200" b="1" cap="none" dirty="0">
                <a:solidFill>
                  <a:srgbClr val="000000"/>
                </a:solidFill>
              </a:rPr>
              <a:t>By Alliance Teacher Consultants</a:t>
            </a:r>
            <a:br>
              <a:rPr lang="en-US" dirty="0"/>
            </a:br>
            <a:endParaRPr lang="en-US" dirty="0"/>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232084" y="1538587"/>
            <a:ext cx="7997516" cy="4981956"/>
          </a:xfrm>
        </p:spPr>
        <p:txBody>
          <a:bodyPr>
            <a:normAutofit fontScale="85000" lnSpcReduction="20000"/>
          </a:bodyPr>
          <a:lstStyle/>
          <a:p>
            <a:pPr marL="0" indent="0">
              <a:buNone/>
            </a:pPr>
            <a:r>
              <a:rPr lang="en-US" sz="2800" dirty="0">
                <a:solidFill>
                  <a:schemeClr val="tx1"/>
                </a:solidFill>
              </a:rPr>
              <a:t>4. Give small groups 5 blank index cards and have them decide on 1 state, region, or country.  They will create a postcard for each of the 5 themes reflecting what they know or have researched about that part of the world.</a:t>
            </a:r>
          </a:p>
          <a:p>
            <a:pPr marL="0" indent="0" algn="ctr">
              <a:buNone/>
            </a:pPr>
            <a:r>
              <a:rPr lang="en-US" dirty="0"/>
              <a:t>An example using</a:t>
            </a:r>
            <a:r>
              <a:rPr lang="en-US" b="1" dirty="0"/>
              <a:t> Arizona </a:t>
            </a:r>
            <a:r>
              <a:rPr lang="en-US" dirty="0"/>
              <a:t>as the one place or region follows:</a:t>
            </a:r>
          </a:p>
          <a:p>
            <a:r>
              <a:rPr lang="en-US" b="1" dirty="0"/>
              <a:t>On picture side:</a:t>
            </a:r>
            <a:endParaRPr lang="en-US" dirty="0"/>
          </a:p>
          <a:p>
            <a:r>
              <a:rPr lang="en-US" b="1" dirty="0"/>
              <a:t>Card 1</a:t>
            </a:r>
            <a:r>
              <a:rPr lang="en-US" dirty="0"/>
              <a:t> Place:  drawing of the Grand Canyon or a cactus </a:t>
            </a:r>
          </a:p>
          <a:p>
            <a:r>
              <a:rPr lang="en-US" b="1" dirty="0"/>
              <a:t>Card 2</a:t>
            </a:r>
            <a:r>
              <a:rPr lang="en-US" dirty="0"/>
              <a:t> Location:  map of Arizona showing nearby states or latitude and longitude</a:t>
            </a:r>
          </a:p>
          <a:p>
            <a:r>
              <a:rPr lang="en-US" b="1" dirty="0"/>
              <a:t>Card 3</a:t>
            </a:r>
            <a:r>
              <a:rPr lang="en-US" dirty="0"/>
              <a:t> Region:  map of the Southwest or drawing of the Sonoran Desert</a:t>
            </a:r>
          </a:p>
          <a:p>
            <a:r>
              <a:rPr lang="en-US" b="1" dirty="0"/>
              <a:t>Card 4</a:t>
            </a:r>
            <a:r>
              <a:rPr lang="en-US" dirty="0"/>
              <a:t> Human Environment Interaction: drawing of people water skiing or an open pit mine</a:t>
            </a:r>
          </a:p>
          <a:p>
            <a:r>
              <a:rPr lang="en-US" b="1" dirty="0"/>
              <a:t>Card 5</a:t>
            </a:r>
            <a:r>
              <a:rPr lang="en-US" dirty="0"/>
              <a:t> Movement:  drawing of immigrants coming to Arizona or map of major highways</a:t>
            </a:r>
          </a:p>
          <a:p>
            <a:r>
              <a:rPr lang="en-US" b="1" dirty="0"/>
              <a:t>On the writing side:</a:t>
            </a:r>
            <a:endParaRPr lang="en-US" dirty="0"/>
          </a:p>
          <a:p>
            <a:r>
              <a:rPr lang="en-US" dirty="0"/>
              <a:t>The students would identify the picture in a sentence or two as if this postcard is being sent to a friend.  Student should address the card appropriately. (Each student in the group with the same address and recipient.) </a:t>
            </a:r>
          </a:p>
          <a:p>
            <a:pPr marL="0" indent="0">
              <a:buNone/>
            </a:pPr>
            <a:r>
              <a:rPr lang="en-US" sz="2800" dirty="0">
                <a:solidFill>
                  <a:schemeClr val="tx1"/>
                </a:solidFill>
              </a:rPr>
              <a:t> </a:t>
            </a:r>
          </a:p>
        </p:txBody>
      </p:sp>
      <p:pic>
        <p:nvPicPr>
          <p:cNvPr id="8" name="Content Placeholder 7" descr="A screenshot of a video game&#10;&#10;Description automatically generated">
            <a:extLst>
              <a:ext uri="{FF2B5EF4-FFF2-40B4-BE49-F238E27FC236}">
                <a16:creationId xmlns:a16="http://schemas.microsoft.com/office/drawing/2014/main" id="{2D9B6D5A-8284-BC44-89C0-BF6DD6190AE1}"/>
              </a:ext>
            </a:extLst>
          </p:cNvPr>
          <p:cNvPicPr>
            <a:picLocks noGrp="1" noChangeAspect="1"/>
          </p:cNvPicPr>
          <p:nvPr>
            <p:ph sz="half" idx="2"/>
          </p:nvPr>
        </p:nvPicPr>
        <p:blipFill>
          <a:blip r:embed="rId2"/>
          <a:stretch>
            <a:fillRect/>
          </a:stretch>
        </p:blipFill>
        <p:spPr>
          <a:xfrm>
            <a:off x="8561955" y="1686408"/>
            <a:ext cx="2836610" cy="2092118"/>
          </a:xfrm>
        </p:spPr>
      </p:pic>
      <p:pic>
        <p:nvPicPr>
          <p:cNvPr id="11" name="Picture 10" descr="A picture containing text&#10;&#10;Description automatically generated">
            <a:extLst>
              <a:ext uri="{FF2B5EF4-FFF2-40B4-BE49-F238E27FC236}">
                <a16:creationId xmlns:a16="http://schemas.microsoft.com/office/drawing/2014/main" id="{B1CF7A8A-B34E-A043-A08F-9729F2F9FBE7}"/>
              </a:ext>
            </a:extLst>
          </p:cNvPr>
          <p:cNvPicPr>
            <a:picLocks noChangeAspect="1"/>
          </p:cNvPicPr>
          <p:nvPr/>
        </p:nvPicPr>
        <p:blipFill>
          <a:blip r:embed="rId3"/>
          <a:stretch>
            <a:fillRect/>
          </a:stretch>
        </p:blipFill>
        <p:spPr>
          <a:xfrm>
            <a:off x="8561955" y="4125533"/>
            <a:ext cx="2836610" cy="2092118"/>
          </a:xfrm>
          <a:prstGeom prst="rect">
            <a:avLst/>
          </a:prstGeom>
        </p:spPr>
      </p:pic>
      <p:sp>
        <p:nvSpPr>
          <p:cNvPr id="12" name="TextBox 11">
            <a:extLst>
              <a:ext uri="{FF2B5EF4-FFF2-40B4-BE49-F238E27FC236}">
                <a16:creationId xmlns:a16="http://schemas.microsoft.com/office/drawing/2014/main" id="{E1E7E9D4-CC28-F143-B747-87056610BB3A}"/>
              </a:ext>
            </a:extLst>
          </p:cNvPr>
          <p:cNvSpPr txBox="1"/>
          <p:nvPr/>
        </p:nvSpPr>
        <p:spPr>
          <a:xfrm>
            <a:off x="9649079" y="3778526"/>
            <a:ext cx="662361" cy="369332"/>
          </a:xfrm>
          <a:prstGeom prst="rect">
            <a:avLst/>
          </a:prstGeom>
          <a:noFill/>
        </p:spPr>
        <p:txBody>
          <a:bodyPr wrap="none" rtlCol="0">
            <a:spAutoFit/>
          </a:bodyPr>
          <a:lstStyle/>
          <a:p>
            <a:r>
              <a:rPr lang="en-US" dirty="0"/>
              <a:t>Place</a:t>
            </a:r>
          </a:p>
        </p:txBody>
      </p:sp>
      <p:sp>
        <p:nvSpPr>
          <p:cNvPr id="13" name="TextBox 12">
            <a:extLst>
              <a:ext uri="{FF2B5EF4-FFF2-40B4-BE49-F238E27FC236}">
                <a16:creationId xmlns:a16="http://schemas.microsoft.com/office/drawing/2014/main" id="{0FE5C744-531B-8A4E-B3E4-393D91382328}"/>
              </a:ext>
            </a:extLst>
          </p:cNvPr>
          <p:cNvSpPr txBox="1"/>
          <p:nvPr/>
        </p:nvSpPr>
        <p:spPr>
          <a:xfrm>
            <a:off x="8117945" y="6397432"/>
            <a:ext cx="3392275" cy="246221"/>
          </a:xfrm>
          <a:prstGeom prst="rect">
            <a:avLst/>
          </a:prstGeom>
          <a:noFill/>
        </p:spPr>
        <p:txBody>
          <a:bodyPr wrap="none" rtlCol="0">
            <a:spAutoFit/>
          </a:bodyPr>
          <a:lstStyle/>
          <a:p>
            <a:r>
              <a:rPr lang="en-US" sz="1000" dirty="0"/>
              <a:t>https://</a:t>
            </a:r>
            <a:r>
              <a:rPr lang="en-US" sz="1000" dirty="0" err="1"/>
              <a:t>www.pbs.org</a:t>
            </a:r>
            <a:r>
              <a:rPr lang="en-US" sz="1000" dirty="0"/>
              <a:t>/parents/</a:t>
            </a:r>
            <a:r>
              <a:rPr lang="en-US" sz="1000" dirty="0" err="1"/>
              <a:t>printables</a:t>
            </a:r>
            <a:r>
              <a:rPr lang="en-US" sz="1000" dirty="0"/>
              <a:t>/lets-go-</a:t>
            </a:r>
            <a:r>
              <a:rPr lang="en-US" sz="1000" dirty="0" err="1"/>
              <a:t>luna</a:t>
            </a:r>
            <a:r>
              <a:rPr lang="en-US" sz="1000" dirty="0"/>
              <a:t>-postcards</a:t>
            </a:r>
          </a:p>
        </p:txBody>
      </p:sp>
    </p:spTree>
    <p:extLst>
      <p:ext uri="{BB962C8B-B14F-4D97-AF65-F5344CB8AC3E}">
        <p14:creationId xmlns:p14="http://schemas.microsoft.com/office/powerpoint/2010/main" val="1637317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5E792-E726-DA43-897A-B555EE927370}"/>
              </a:ext>
            </a:extLst>
          </p:cNvPr>
          <p:cNvSpPr>
            <a:spLocks noGrp="1"/>
          </p:cNvSpPr>
          <p:nvPr>
            <p:ph type="title"/>
          </p:nvPr>
        </p:nvSpPr>
        <p:spPr>
          <a:xfrm>
            <a:off x="1529861" y="226138"/>
            <a:ext cx="9132277" cy="1188720"/>
          </a:xfrm>
        </p:spPr>
        <p:txBody>
          <a:bodyPr/>
          <a:lstStyle/>
          <a:p>
            <a:r>
              <a:rPr lang="en-US" dirty="0"/>
              <a:t>Showcasing 7 resources on our website</a:t>
            </a:r>
          </a:p>
        </p:txBody>
      </p:sp>
      <p:sp>
        <p:nvSpPr>
          <p:cNvPr id="3" name="Content Placeholder 2">
            <a:extLst>
              <a:ext uri="{FF2B5EF4-FFF2-40B4-BE49-F238E27FC236}">
                <a16:creationId xmlns:a16="http://schemas.microsoft.com/office/drawing/2014/main" id="{B4EA9DA7-0F2C-1F4F-8676-68BBE3CCB95A}"/>
              </a:ext>
            </a:extLst>
          </p:cNvPr>
          <p:cNvSpPr>
            <a:spLocks noGrp="1"/>
          </p:cNvSpPr>
          <p:nvPr>
            <p:ph idx="1"/>
          </p:nvPr>
        </p:nvSpPr>
        <p:spPr>
          <a:xfrm>
            <a:off x="2231136" y="2262554"/>
            <a:ext cx="7729728" cy="3477473"/>
          </a:xfrm>
        </p:spPr>
        <p:txBody>
          <a:bodyPr/>
          <a:lstStyle/>
          <a:p>
            <a:pPr lvl="0"/>
            <a:r>
              <a:rPr lang="en-US" dirty="0"/>
              <a:t>Activity Books </a:t>
            </a:r>
            <a:r>
              <a:rPr lang="en-US" dirty="0">
                <a:hlinkClick r:id="rId2"/>
              </a:rPr>
              <a:t>https://geoalliance.asu.edu/activitybooks</a:t>
            </a:r>
            <a:r>
              <a:rPr lang="en-US" dirty="0"/>
              <a:t> </a:t>
            </a:r>
          </a:p>
          <a:p>
            <a:pPr lvl="0"/>
            <a:r>
              <a:rPr lang="en-US" dirty="0"/>
              <a:t>STAR IT </a:t>
            </a:r>
            <a:r>
              <a:rPr lang="en-US" u="sng" dirty="0">
                <a:hlinkClick r:id="rId3"/>
              </a:rPr>
              <a:t>https://geoalliance.asu.edu/StarIt</a:t>
            </a:r>
            <a:endParaRPr lang="en-US" dirty="0"/>
          </a:p>
          <a:p>
            <a:pPr lvl="0"/>
            <a:r>
              <a:rPr lang="en-US" dirty="0"/>
              <a:t>Cinderella </a:t>
            </a:r>
            <a:r>
              <a:rPr lang="en-US" u="sng" dirty="0">
                <a:hlinkClick r:id="rId4"/>
              </a:rPr>
              <a:t>https://geoalliance.asu.edu/cinderella</a:t>
            </a:r>
            <a:endParaRPr lang="en-US" dirty="0"/>
          </a:p>
          <a:p>
            <a:pPr lvl="0"/>
            <a:r>
              <a:rPr lang="en-US" dirty="0" err="1"/>
              <a:t>Ichi</a:t>
            </a:r>
            <a:r>
              <a:rPr lang="en-US" dirty="0"/>
              <a:t>-Ni-San-Shi-Go . . . Japan </a:t>
            </a:r>
            <a:r>
              <a:rPr lang="en-US" u="sng" dirty="0">
                <a:hlinkClick r:id="rId5"/>
              </a:rPr>
              <a:t>https://geoalliance.asu.edu/Japan5Themes</a:t>
            </a:r>
            <a:r>
              <a:rPr lang="en-US" dirty="0"/>
              <a:t> </a:t>
            </a:r>
          </a:p>
          <a:p>
            <a:pPr lvl="0"/>
            <a:r>
              <a:rPr lang="en-US" dirty="0"/>
              <a:t>Mapping a Cookie </a:t>
            </a:r>
            <a:r>
              <a:rPr lang="en-US" u="sng" dirty="0">
                <a:hlinkClick r:id="rId6"/>
              </a:rPr>
              <a:t>https://geoalliance.asu.edu/Cookie</a:t>
            </a:r>
            <a:endParaRPr lang="en-US" dirty="0"/>
          </a:p>
          <a:p>
            <a:r>
              <a:rPr lang="en-US" dirty="0"/>
              <a:t>5 Themes Overview </a:t>
            </a:r>
            <a:r>
              <a:rPr lang="en-US" u="sng" dirty="0">
                <a:hlinkClick r:id="rId7"/>
              </a:rPr>
              <a:t>https://geoalliance.asu.edu/5Themes</a:t>
            </a:r>
            <a:r>
              <a:rPr lang="en-US" dirty="0"/>
              <a:t> </a:t>
            </a:r>
          </a:p>
          <a:p>
            <a:r>
              <a:rPr lang="en-US" dirty="0"/>
              <a:t>Read the USA </a:t>
            </a:r>
            <a:r>
              <a:rPr lang="en-US" u="sng" dirty="0">
                <a:hlinkClick r:id="rId8"/>
              </a:rPr>
              <a:t>https://geoalliance.asu.edu/readUSA</a:t>
            </a:r>
            <a:endParaRPr lang="en-US" dirty="0"/>
          </a:p>
          <a:p>
            <a:endParaRPr lang="en-US" dirty="0"/>
          </a:p>
        </p:txBody>
      </p:sp>
    </p:spTree>
    <p:extLst>
      <p:ext uri="{BB962C8B-B14F-4D97-AF65-F5344CB8AC3E}">
        <p14:creationId xmlns:p14="http://schemas.microsoft.com/office/powerpoint/2010/main" val="1106137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82193"/>
            <a:ext cx="10931702" cy="1456394"/>
          </a:xfrm>
        </p:spPr>
        <p:txBody>
          <a:bodyPr>
            <a:normAutofit fontScale="90000"/>
          </a:bodyPr>
          <a:lstStyle/>
          <a:p>
            <a:br>
              <a:rPr lang="en-US" sz="2700" b="1" dirty="0"/>
            </a:br>
            <a:r>
              <a:rPr lang="en-US" sz="2400" b="1" dirty="0"/>
              <a:t>5 Themes of Geography: A Basis for Understanding Geography</a:t>
            </a:r>
            <a:br>
              <a:rPr lang="en-US" sz="2400" b="1" dirty="0"/>
            </a:br>
            <a:br>
              <a:rPr lang="en-US" altLang="en-US" sz="2400" b="1" dirty="0">
                <a:solidFill>
                  <a:srgbClr val="000000"/>
                </a:solidFill>
              </a:rPr>
            </a:br>
            <a:r>
              <a:rPr lang="en-US" altLang="en-US" sz="2400" b="1" cap="none" dirty="0">
                <a:solidFill>
                  <a:srgbClr val="000000"/>
                </a:solidFill>
              </a:rPr>
              <a:t>By Alliance Teacher Consultants</a:t>
            </a:r>
            <a:br>
              <a:rPr lang="en-US" dirty="0"/>
            </a:br>
            <a:endParaRPr lang="en-US" dirty="0"/>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898170" y="1793851"/>
            <a:ext cx="4193384" cy="2930549"/>
          </a:xfrm>
        </p:spPr>
        <p:txBody>
          <a:bodyPr>
            <a:normAutofit/>
          </a:bodyPr>
          <a:lstStyle/>
          <a:p>
            <a:pPr marL="0" indent="0">
              <a:buNone/>
            </a:pPr>
            <a:r>
              <a:rPr lang="en-US" sz="2800" dirty="0"/>
              <a:t>5. Have groups share their postcards.</a:t>
            </a:r>
          </a:p>
          <a:p>
            <a:pPr marL="0" indent="0">
              <a:buNone/>
            </a:pPr>
            <a:r>
              <a:rPr lang="en-US" sz="2800" dirty="0"/>
              <a:t>6. Give 5 Themes Quiz</a:t>
            </a:r>
          </a:p>
          <a:p>
            <a:pPr marL="0" indent="0">
              <a:buNone/>
            </a:pPr>
            <a:r>
              <a:rPr lang="en-US" sz="2800" dirty="0"/>
              <a:t>7. </a:t>
            </a:r>
            <a:r>
              <a:rPr lang="en-US" sz="2800" dirty="0">
                <a:solidFill>
                  <a:srgbClr val="FF0000"/>
                </a:solidFill>
              </a:rPr>
              <a:t>Use this vocabulary throughout the year.</a:t>
            </a:r>
          </a:p>
          <a:p>
            <a:pPr>
              <a:buFont typeface="Wingdings" pitchFamily="2" charset="2"/>
              <a:buChar char="Ø"/>
            </a:pPr>
            <a:endParaRPr lang="en-US" sz="2800" dirty="0"/>
          </a:p>
        </p:txBody>
      </p:sp>
      <p:pic>
        <p:nvPicPr>
          <p:cNvPr id="8" name="Content Placeholder 7" descr="A picture containing text, newspaper&#10;&#10;Description automatically generated">
            <a:extLst>
              <a:ext uri="{FF2B5EF4-FFF2-40B4-BE49-F238E27FC236}">
                <a16:creationId xmlns:a16="http://schemas.microsoft.com/office/drawing/2014/main" id="{987BC8B9-EFA4-FE4F-97C7-D541B595D17B}"/>
              </a:ext>
            </a:extLst>
          </p:cNvPr>
          <p:cNvPicPr>
            <a:picLocks noGrp="1" noChangeAspect="1"/>
          </p:cNvPicPr>
          <p:nvPr>
            <p:ph sz="half" idx="2"/>
          </p:nvPr>
        </p:nvPicPr>
        <p:blipFill>
          <a:blip r:embed="rId2"/>
          <a:stretch>
            <a:fillRect/>
          </a:stretch>
        </p:blipFill>
        <p:spPr>
          <a:xfrm>
            <a:off x="6338888" y="2641402"/>
            <a:ext cx="4270375" cy="3096021"/>
          </a:xfrm>
        </p:spPr>
      </p:pic>
      <p:sp>
        <p:nvSpPr>
          <p:cNvPr id="9" name="TextBox 8">
            <a:extLst>
              <a:ext uri="{FF2B5EF4-FFF2-40B4-BE49-F238E27FC236}">
                <a16:creationId xmlns:a16="http://schemas.microsoft.com/office/drawing/2014/main" id="{9D666123-AE61-CE4A-9CD4-103AA3DFAB4C}"/>
              </a:ext>
            </a:extLst>
          </p:cNvPr>
          <p:cNvSpPr txBox="1"/>
          <p:nvPr/>
        </p:nvSpPr>
        <p:spPr>
          <a:xfrm>
            <a:off x="6338888" y="5883965"/>
            <a:ext cx="5507149" cy="369332"/>
          </a:xfrm>
          <a:prstGeom prst="rect">
            <a:avLst/>
          </a:prstGeom>
          <a:noFill/>
        </p:spPr>
        <p:txBody>
          <a:bodyPr wrap="none" rtlCol="0">
            <a:spAutoFit/>
          </a:bodyPr>
          <a:lstStyle/>
          <a:p>
            <a:r>
              <a:rPr lang="en-US" dirty="0"/>
              <a:t>https://</a:t>
            </a:r>
            <a:r>
              <a:rPr lang="en-US" dirty="0" err="1"/>
              <a:t>mrebbers.weebly.com</a:t>
            </a:r>
            <a:r>
              <a:rPr lang="en-US" dirty="0"/>
              <a:t>/continents-and-</a:t>
            </a:r>
            <a:r>
              <a:rPr lang="en-US" dirty="0" err="1"/>
              <a:t>oceans.html</a:t>
            </a:r>
            <a:endParaRPr lang="en-US" dirty="0"/>
          </a:p>
        </p:txBody>
      </p:sp>
    </p:spTree>
    <p:extLst>
      <p:ext uri="{BB962C8B-B14F-4D97-AF65-F5344CB8AC3E}">
        <p14:creationId xmlns:p14="http://schemas.microsoft.com/office/powerpoint/2010/main" val="2372008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82193"/>
            <a:ext cx="10931702" cy="1456394"/>
          </a:xfrm>
        </p:spPr>
        <p:txBody>
          <a:bodyPr>
            <a:normAutofit fontScale="90000"/>
          </a:bodyPr>
          <a:lstStyle/>
          <a:p>
            <a:br>
              <a:rPr lang="en-US" sz="2700" b="1" dirty="0"/>
            </a:br>
            <a:r>
              <a:rPr lang="en-US" sz="2400" b="1" dirty="0"/>
              <a:t>5 Themes of Geography: A Basis for Understanding Geography</a:t>
            </a:r>
            <a:br>
              <a:rPr lang="en-US" sz="2400" b="1" dirty="0"/>
            </a:br>
            <a:br>
              <a:rPr lang="en-US" altLang="en-US" sz="2400" b="1" dirty="0">
                <a:solidFill>
                  <a:srgbClr val="000000"/>
                </a:solidFill>
              </a:rPr>
            </a:br>
            <a:r>
              <a:rPr lang="en-US" altLang="en-US" sz="2400" b="1" cap="none" dirty="0">
                <a:solidFill>
                  <a:srgbClr val="000000"/>
                </a:solidFill>
              </a:rPr>
              <a:t>By Alliance Teacher Consultants</a:t>
            </a:r>
            <a:br>
              <a:rPr lang="en-US" dirty="0"/>
            </a:br>
            <a:endParaRPr lang="en-US" dirty="0"/>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898170" y="1793851"/>
            <a:ext cx="4193384" cy="2930549"/>
          </a:xfrm>
        </p:spPr>
        <p:txBody>
          <a:bodyPr>
            <a:normAutofit lnSpcReduction="10000"/>
          </a:bodyPr>
          <a:lstStyle/>
          <a:p>
            <a:pPr marL="0" indent="0">
              <a:buNone/>
            </a:pPr>
            <a:r>
              <a:rPr lang="en-US" sz="2800" dirty="0"/>
              <a:t>In the Chat Box, write whether you would use this lesson in your classroom.</a:t>
            </a:r>
          </a:p>
          <a:p>
            <a:pPr>
              <a:buFont typeface="Wingdings" pitchFamily="2" charset="2"/>
              <a:buChar char="Ø"/>
            </a:pPr>
            <a:endParaRPr lang="en-US" sz="2800" dirty="0"/>
          </a:p>
          <a:p>
            <a:pPr>
              <a:buFont typeface="Wingdings" pitchFamily="2" charset="2"/>
              <a:buChar char="Ø"/>
            </a:pPr>
            <a:r>
              <a:rPr lang="en-US" sz="2800" dirty="0"/>
              <a:t>Yes</a:t>
            </a:r>
          </a:p>
          <a:p>
            <a:pPr>
              <a:buFont typeface="Wingdings" pitchFamily="2" charset="2"/>
              <a:buChar char="Ø"/>
            </a:pPr>
            <a:r>
              <a:rPr lang="en-US" sz="2800" dirty="0"/>
              <a:t>No</a:t>
            </a:r>
          </a:p>
        </p:txBody>
      </p:sp>
      <p:pic>
        <p:nvPicPr>
          <p:cNvPr id="7" name="Content Placeholder 6" descr="Diagram&#10;&#10;Description automatically generated">
            <a:extLst>
              <a:ext uri="{FF2B5EF4-FFF2-40B4-BE49-F238E27FC236}">
                <a16:creationId xmlns:a16="http://schemas.microsoft.com/office/drawing/2014/main" id="{B0AA2746-C81D-8F4D-907F-940BA695866C}"/>
              </a:ext>
            </a:extLst>
          </p:cNvPr>
          <p:cNvPicPr>
            <a:picLocks noGrp="1" noChangeAspect="1"/>
          </p:cNvPicPr>
          <p:nvPr>
            <p:ph sz="half" idx="2"/>
          </p:nvPr>
        </p:nvPicPr>
        <p:blipFill>
          <a:blip r:embed="rId2"/>
          <a:stretch>
            <a:fillRect/>
          </a:stretch>
        </p:blipFill>
        <p:spPr>
          <a:xfrm>
            <a:off x="7100448" y="2280616"/>
            <a:ext cx="3945490" cy="3981036"/>
          </a:xfrm>
        </p:spPr>
      </p:pic>
      <p:sp>
        <p:nvSpPr>
          <p:cNvPr id="8" name="TextBox 7">
            <a:extLst>
              <a:ext uri="{FF2B5EF4-FFF2-40B4-BE49-F238E27FC236}">
                <a16:creationId xmlns:a16="http://schemas.microsoft.com/office/drawing/2014/main" id="{5B37DE4F-8DC2-6C48-879B-6F1C50F8143A}"/>
              </a:ext>
            </a:extLst>
          </p:cNvPr>
          <p:cNvSpPr txBox="1"/>
          <p:nvPr/>
        </p:nvSpPr>
        <p:spPr>
          <a:xfrm>
            <a:off x="6141942" y="6261652"/>
            <a:ext cx="5862502" cy="246221"/>
          </a:xfrm>
          <a:prstGeom prst="rect">
            <a:avLst/>
          </a:prstGeom>
          <a:noFill/>
        </p:spPr>
        <p:txBody>
          <a:bodyPr wrap="none" rtlCol="0">
            <a:spAutoFit/>
          </a:bodyPr>
          <a:lstStyle/>
          <a:p>
            <a:r>
              <a:rPr lang="en-US" sz="1000" dirty="0"/>
              <a:t>https://</a:t>
            </a:r>
            <a:r>
              <a:rPr lang="en-US" sz="1000" dirty="0" err="1"/>
              <a:t>digitales.com.au</a:t>
            </a:r>
            <a:r>
              <a:rPr lang="en-US" sz="1000" dirty="0"/>
              <a:t>/blog/wp-content/custom/japan-s-impact-on-japan/5-themes-of-geography-projects.php</a:t>
            </a:r>
          </a:p>
        </p:txBody>
      </p:sp>
    </p:spTree>
    <p:extLst>
      <p:ext uri="{BB962C8B-B14F-4D97-AF65-F5344CB8AC3E}">
        <p14:creationId xmlns:p14="http://schemas.microsoft.com/office/powerpoint/2010/main" val="3395101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328556"/>
            <a:ext cx="10931702" cy="1072839"/>
          </a:xfrm>
        </p:spPr>
        <p:txBody>
          <a:bodyPr>
            <a:normAutofit fontScale="90000"/>
          </a:bodyPr>
          <a:lstStyle/>
          <a:p>
            <a:r>
              <a:rPr lang="en-US" sz="2700" b="1" dirty="0"/>
              <a:t>Read the </a:t>
            </a:r>
            <a:r>
              <a:rPr lang="en-US" sz="2700" b="1" dirty="0" err="1"/>
              <a:t>Usa</a:t>
            </a:r>
            <a:r>
              <a:rPr lang="en-US" sz="2700" b="1" dirty="0"/>
              <a:t>: Passport to Regions</a:t>
            </a:r>
            <a:br>
              <a:rPr lang="en-US" sz="2700" b="1" dirty="0"/>
            </a:br>
            <a:r>
              <a:rPr lang="en-US" sz="2700" b="1" cap="none" dirty="0"/>
              <a:t>By</a:t>
            </a:r>
            <a:r>
              <a:rPr lang="en-US" sz="2700" b="1" dirty="0"/>
              <a:t> </a:t>
            </a:r>
            <a:r>
              <a:rPr lang="en-US" sz="2700" b="1" cap="none" dirty="0"/>
              <a:t>Sara Jenkins</a:t>
            </a:r>
            <a:br>
              <a:rPr lang="en-US" dirty="0"/>
            </a:br>
            <a:endParaRPr lang="en-US" dirty="0"/>
          </a:p>
        </p:txBody>
      </p:sp>
      <p:sp>
        <p:nvSpPr>
          <p:cNvPr id="5" name="Content Placeholder 4">
            <a:extLst>
              <a:ext uri="{FF2B5EF4-FFF2-40B4-BE49-F238E27FC236}">
                <a16:creationId xmlns:a16="http://schemas.microsoft.com/office/drawing/2014/main" id="{4C0686CF-79BD-BB40-B116-9B7B4D89DADE}"/>
              </a:ext>
            </a:extLst>
          </p:cNvPr>
          <p:cNvSpPr>
            <a:spLocks noGrp="1"/>
          </p:cNvSpPr>
          <p:nvPr>
            <p:ph sz="half" idx="2"/>
          </p:nvPr>
        </p:nvSpPr>
        <p:spPr>
          <a:xfrm>
            <a:off x="5932714" y="1881319"/>
            <a:ext cx="5353879" cy="4648125"/>
          </a:xfrm>
        </p:spPr>
        <p:txBody>
          <a:bodyPr>
            <a:normAutofit/>
          </a:bodyPr>
          <a:lstStyle/>
          <a:p>
            <a:pPr marL="0" indent="0">
              <a:buNone/>
            </a:pPr>
            <a:r>
              <a:rPr lang="en-US" sz="2800" dirty="0"/>
              <a:t>Procedures:</a:t>
            </a:r>
          </a:p>
          <a:p>
            <a:pPr marL="0" indent="0">
              <a:buNone/>
            </a:pPr>
            <a:r>
              <a:rPr lang="en-US" sz="2800" dirty="0">
                <a:latin typeface="+mj-lt"/>
              </a:rPr>
              <a:t>1. Discuss what a passport is and assemble a paper copy of one. </a:t>
            </a:r>
          </a:p>
          <a:p>
            <a:pPr marL="0" indent="0">
              <a:buNone/>
            </a:pPr>
            <a:r>
              <a:rPr lang="en-US" sz="2800" dirty="0">
                <a:latin typeface="+mj-lt"/>
              </a:rPr>
              <a:t>2. Review 5 Themes using vocabulary cards.</a:t>
            </a:r>
          </a:p>
          <a:p>
            <a:pPr marL="0" indent="0">
              <a:buNone/>
            </a:pPr>
            <a:endParaRPr lang="en-US" sz="2800" dirty="0"/>
          </a:p>
        </p:txBody>
      </p:sp>
      <p:pic>
        <p:nvPicPr>
          <p:cNvPr id="8" name="Content Placeholder 7" descr="Text&#10;&#10;Description automatically generated with medium confidence">
            <a:extLst>
              <a:ext uri="{FF2B5EF4-FFF2-40B4-BE49-F238E27FC236}">
                <a16:creationId xmlns:a16="http://schemas.microsoft.com/office/drawing/2014/main" id="{A9655B76-32F5-E840-A5C8-9771AC1193A6}"/>
              </a:ext>
            </a:extLst>
          </p:cNvPr>
          <p:cNvPicPr>
            <a:picLocks noGrp="1" noChangeAspect="1"/>
          </p:cNvPicPr>
          <p:nvPr>
            <p:ph sz="half" idx="1"/>
          </p:nvPr>
        </p:nvPicPr>
        <p:blipFill>
          <a:blip r:embed="rId2"/>
          <a:stretch>
            <a:fillRect/>
          </a:stretch>
        </p:blipFill>
        <p:spPr>
          <a:xfrm>
            <a:off x="1434272" y="1722863"/>
            <a:ext cx="3853346" cy="4965035"/>
          </a:xfrm>
        </p:spPr>
      </p:pic>
      <p:pic>
        <p:nvPicPr>
          <p:cNvPr id="14" name="Picture 13" descr="Graphical user interface&#10;&#10;Description automatically generated">
            <a:extLst>
              <a:ext uri="{FF2B5EF4-FFF2-40B4-BE49-F238E27FC236}">
                <a16:creationId xmlns:a16="http://schemas.microsoft.com/office/drawing/2014/main" id="{05AD03AE-6B16-D040-963E-F13E8404096C}"/>
              </a:ext>
            </a:extLst>
          </p:cNvPr>
          <p:cNvPicPr>
            <a:picLocks noChangeAspect="1"/>
          </p:cNvPicPr>
          <p:nvPr/>
        </p:nvPicPr>
        <p:blipFill>
          <a:blip r:embed="rId3"/>
          <a:stretch>
            <a:fillRect/>
          </a:stretch>
        </p:blipFill>
        <p:spPr>
          <a:xfrm>
            <a:off x="7686262" y="4457171"/>
            <a:ext cx="2816692" cy="2004753"/>
          </a:xfrm>
          <a:prstGeom prst="rect">
            <a:avLst/>
          </a:prstGeom>
        </p:spPr>
      </p:pic>
    </p:spTree>
    <p:extLst>
      <p:ext uri="{BB962C8B-B14F-4D97-AF65-F5344CB8AC3E}">
        <p14:creationId xmlns:p14="http://schemas.microsoft.com/office/powerpoint/2010/main" val="1581770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328556"/>
            <a:ext cx="10931702" cy="1072839"/>
          </a:xfrm>
        </p:spPr>
        <p:txBody>
          <a:bodyPr>
            <a:normAutofit fontScale="90000"/>
          </a:bodyPr>
          <a:lstStyle/>
          <a:p>
            <a:r>
              <a:rPr lang="en-US" sz="2700" b="1" dirty="0"/>
              <a:t>Read the </a:t>
            </a:r>
            <a:r>
              <a:rPr lang="en-US" sz="2700" b="1" dirty="0" err="1"/>
              <a:t>Usa</a:t>
            </a:r>
            <a:r>
              <a:rPr lang="en-US" sz="2700" b="1" dirty="0"/>
              <a:t>: Passport to Regions</a:t>
            </a:r>
            <a:br>
              <a:rPr lang="en-US" sz="2700" b="1" dirty="0"/>
            </a:br>
            <a:r>
              <a:rPr lang="en-US" sz="2700" b="1" cap="none" dirty="0"/>
              <a:t>By</a:t>
            </a:r>
            <a:r>
              <a:rPr lang="en-US" sz="2700" b="1" dirty="0"/>
              <a:t> </a:t>
            </a:r>
            <a:r>
              <a:rPr lang="en-US" sz="2700" b="1" cap="none" dirty="0"/>
              <a:t>Sara Jenkins</a:t>
            </a:r>
            <a:br>
              <a:rPr lang="en-US" dirty="0"/>
            </a:br>
            <a:endParaRPr lang="en-US" dirty="0"/>
          </a:p>
        </p:txBody>
      </p:sp>
      <p:pic>
        <p:nvPicPr>
          <p:cNvPr id="10" name="Content Placeholder 9" descr="Map&#10;&#10;Description automatically generated">
            <a:extLst>
              <a:ext uri="{FF2B5EF4-FFF2-40B4-BE49-F238E27FC236}">
                <a16:creationId xmlns:a16="http://schemas.microsoft.com/office/drawing/2014/main" id="{B926245C-1D90-324E-B6DD-7607FC40C835}"/>
              </a:ext>
            </a:extLst>
          </p:cNvPr>
          <p:cNvPicPr>
            <a:picLocks noGrp="1" noChangeAspect="1"/>
          </p:cNvPicPr>
          <p:nvPr>
            <p:ph sz="half" idx="2"/>
          </p:nvPr>
        </p:nvPicPr>
        <p:blipFill>
          <a:blip r:embed="rId2"/>
          <a:stretch>
            <a:fillRect/>
          </a:stretch>
        </p:blipFill>
        <p:spPr>
          <a:xfrm>
            <a:off x="6043928" y="2415168"/>
            <a:ext cx="5354637" cy="4104460"/>
          </a:xfrm>
        </p:spPr>
      </p:pic>
      <p:pic>
        <p:nvPicPr>
          <p:cNvPr id="7" name="Content Placeholder 6" descr="Diagram&#10;&#10;Description automatically generated">
            <a:extLst>
              <a:ext uri="{FF2B5EF4-FFF2-40B4-BE49-F238E27FC236}">
                <a16:creationId xmlns:a16="http://schemas.microsoft.com/office/drawing/2014/main" id="{39DCC12E-805C-C846-8770-CC36AF246652}"/>
              </a:ext>
            </a:extLst>
          </p:cNvPr>
          <p:cNvPicPr>
            <a:picLocks noGrp="1" noChangeAspect="1"/>
          </p:cNvPicPr>
          <p:nvPr>
            <p:ph sz="half" idx="1"/>
          </p:nvPr>
        </p:nvPicPr>
        <p:blipFill>
          <a:blip r:embed="rId3"/>
          <a:stretch>
            <a:fillRect/>
          </a:stretch>
        </p:blipFill>
        <p:spPr>
          <a:xfrm>
            <a:off x="849789" y="2498826"/>
            <a:ext cx="5082925" cy="3937145"/>
          </a:xfrm>
        </p:spPr>
      </p:pic>
      <p:sp>
        <p:nvSpPr>
          <p:cNvPr id="11" name="TextBox 10">
            <a:extLst>
              <a:ext uri="{FF2B5EF4-FFF2-40B4-BE49-F238E27FC236}">
                <a16:creationId xmlns:a16="http://schemas.microsoft.com/office/drawing/2014/main" id="{C422B4F0-FCED-F54D-8032-B6B30381853A}"/>
              </a:ext>
            </a:extLst>
          </p:cNvPr>
          <p:cNvSpPr txBox="1"/>
          <p:nvPr/>
        </p:nvSpPr>
        <p:spPr>
          <a:xfrm>
            <a:off x="686503" y="1590383"/>
            <a:ext cx="7039514" cy="800219"/>
          </a:xfrm>
          <a:prstGeom prst="rect">
            <a:avLst/>
          </a:prstGeom>
          <a:noFill/>
        </p:spPr>
        <p:txBody>
          <a:bodyPr wrap="square" rtlCol="0">
            <a:spAutoFit/>
          </a:bodyPr>
          <a:lstStyle/>
          <a:p>
            <a:r>
              <a:rPr lang="en-US" sz="2800" dirty="0"/>
              <a:t>3. Identify on a US map the Southwest region.</a:t>
            </a:r>
          </a:p>
          <a:p>
            <a:endParaRPr lang="en-US" dirty="0"/>
          </a:p>
        </p:txBody>
      </p:sp>
    </p:spTree>
    <p:extLst>
      <p:ext uri="{BB962C8B-B14F-4D97-AF65-F5344CB8AC3E}">
        <p14:creationId xmlns:p14="http://schemas.microsoft.com/office/powerpoint/2010/main" val="2069332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328556"/>
            <a:ext cx="10931702" cy="1072839"/>
          </a:xfrm>
        </p:spPr>
        <p:txBody>
          <a:bodyPr>
            <a:normAutofit fontScale="90000"/>
          </a:bodyPr>
          <a:lstStyle/>
          <a:p>
            <a:r>
              <a:rPr lang="en-US" sz="2700" b="1" dirty="0"/>
              <a:t>Read the </a:t>
            </a:r>
            <a:r>
              <a:rPr lang="en-US" sz="2700" b="1" dirty="0" err="1"/>
              <a:t>Usa</a:t>
            </a:r>
            <a:r>
              <a:rPr lang="en-US" sz="2700" b="1" dirty="0"/>
              <a:t>: Passport to Regions</a:t>
            </a:r>
            <a:br>
              <a:rPr lang="en-US" sz="2700" b="1" dirty="0"/>
            </a:br>
            <a:r>
              <a:rPr lang="en-US" sz="2700" b="1" cap="none" dirty="0"/>
              <a:t>By</a:t>
            </a:r>
            <a:r>
              <a:rPr lang="en-US" sz="2700" b="1" dirty="0"/>
              <a:t> </a:t>
            </a:r>
            <a:r>
              <a:rPr lang="en-US" sz="2700" b="1" cap="none" dirty="0"/>
              <a:t>Sara Jenkins</a:t>
            </a:r>
            <a:br>
              <a:rPr lang="en-US" dirty="0"/>
            </a:br>
            <a:endParaRPr lang="en-US" dirty="0"/>
          </a:p>
        </p:txBody>
      </p:sp>
      <p:sp>
        <p:nvSpPr>
          <p:cNvPr id="5" name="Content Placeholder 4">
            <a:extLst>
              <a:ext uri="{FF2B5EF4-FFF2-40B4-BE49-F238E27FC236}">
                <a16:creationId xmlns:a16="http://schemas.microsoft.com/office/drawing/2014/main" id="{4C0686CF-79BD-BB40-B116-9B7B4D89DADE}"/>
              </a:ext>
            </a:extLst>
          </p:cNvPr>
          <p:cNvSpPr>
            <a:spLocks noGrp="1"/>
          </p:cNvSpPr>
          <p:nvPr>
            <p:ph sz="half" idx="2"/>
          </p:nvPr>
        </p:nvSpPr>
        <p:spPr>
          <a:xfrm>
            <a:off x="5433392" y="1712917"/>
            <a:ext cx="5965173" cy="4790023"/>
          </a:xfrm>
        </p:spPr>
        <p:txBody>
          <a:bodyPr>
            <a:normAutofit/>
          </a:bodyPr>
          <a:lstStyle/>
          <a:p>
            <a:pPr marL="0" indent="0">
              <a:buNone/>
            </a:pPr>
            <a:r>
              <a:rPr lang="en-US" sz="2800" dirty="0"/>
              <a:t>Procedures:</a:t>
            </a:r>
          </a:p>
          <a:p>
            <a:pPr marL="0" indent="0">
              <a:buNone/>
            </a:pPr>
            <a:r>
              <a:rPr lang="en-US" sz="2800" dirty="0"/>
              <a:t>4. Explain that they will be traveling to the Southwest through a story about Alejandro.  They will be looking for the 5 Themes of Geography as they listen to the story and writing one example of the theme on their passport.</a:t>
            </a:r>
          </a:p>
          <a:p>
            <a:pPr marL="0" indent="0">
              <a:buNone/>
            </a:pPr>
            <a:r>
              <a:rPr lang="en-US" sz="2800" dirty="0"/>
              <a:t>5. Read the book or project the video. </a:t>
            </a:r>
            <a:r>
              <a:rPr lang="en-US" sz="2800" dirty="0">
                <a:hlinkClick r:id="rId3"/>
              </a:rPr>
              <a:t>https://www.youtube.com/watch?v=AMIU4lTMQLw</a:t>
            </a:r>
            <a:endParaRPr lang="en-US" sz="2800" dirty="0"/>
          </a:p>
          <a:p>
            <a:pPr marL="457200" indent="-457200">
              <a:buFont typeface="+mj-lt"/>
              <a:buAutoNum type="arabicPeriod"/>
            </a:pPr>
            <a:endParaRPr lang="en-US" sz="2800" dirty="0"/>
          </a:p>
        </p:txBody>
      </p:sp>
      <p:pic>
        <p:nvPicPr>
          <p:cNvPr id="7" name="Online Media 6" descr="Coert Ambrosino reads Alejandro's Gift by Richard E. Albert, Illustrated by Sylvia Long">
            <a:hlinkClick r:id="" action="ppaction://media"/>
            <a:extLst>
              <a:ext uri="{FF2B5EF4-FFF2-40B4-BE49-F238E27FC236}">
                <a16:creationId xmlns:a16="http://schemas.microsoft.com/office/drawing/2014/main" id="{A85FCE27-BC0C-F646-B021-14B40A449013}"/>
              </a:ext>
            </a:extLst>
          </p:cNvPr>
          <p:cNvPicPr>
            <a:picLocks noGrp="1" noRot="1" noChangeAspect="1"/>
          </p:cNvPicPr>
          <p:nvPr>
            <p:ph sz="half" idx="1"/>
            <a:videoFile r:link="rId1"/>
          </p:nvPr>
        </p:nvPicPr>
        <p:blipFill>
          <a:blip r:embed="rId4"/>
          <a:stretch>
            <a:fillRect/>
          </a:stretch>
        </p:blipFill>
        <p:spPr>
          <a:xfrm>
            <a:off x="466863" y="2217654"/>
            <a:ext cx="4529207" cy="2548204"/>
          </a:xfrm>
          <a:prstGeom prst="rect">
            <a:avLst/>
          </a:prstGeom>
        </p:spPr>
      </p:pic>
    </p:spTree>
    <p:extLst>
      <p:ext uri="{BB962C8B-B14F-4D97-AF65-F5344CB8AC3E}">
        <p14:creationId xmlns:p14="http://schemas.microsoft.com/office/powerpoint/2010/main" val="85442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82193"/>
            <a:ext cx="10931702" cy="1456394"/>
          </a:xfrm>
        </p:spPr>
        <p:txBody>
          <a:bodyPr>
            <a:normAutofit fontScale="90000"/>
          </a:bodyPr>
          <a:lstStyle/>
          <a:p>
            <a:r>
              <a:rPr lang="en-US" sz="2700" b="1" dirty="0"/>
              <a:t>Read the </a:t>
            </a:r>
            <a:r>
              <a:rPr lang="en-US" sz="2700" b="1" dirty="0" err="1"/>
              <a:t>Usa</a:t>
            </a:r>
            <a:r>
              <a:rPr lang="en-US" sz="2700" b="1" dirty="0"/>
              <a:t>: Passport to Regions</a:t>
            </a:r>
            <a:br>
              <a:rPr lang="en-US" sz="2700" b="1" dirty="0"/>
            </a:br>
            <a:r>
              <a:rPr lang="en-US" sz="2700" b="1" cap="none" dirty="0"/>
              <a:t>By</a:t>
            </a:r>
            <a:r>
              <a:rPr lang="en-US" sz="2700" b="1" dirty="0"/>
              <a:t> </a:t>
            </a:r>
            <a:r>
              <a:rPr lang="en-US" sz="2700" b="1" cap="none" dirty="0"/>
              <a:t>Sara Jenkins</a:t>
            </a:r>
            <a:br>
              <a:rPr lang="en-US" dirty="0"/>
            </a:br>
            <a:endParaRPr lang="en-US" dirty="0"/>
          </a:p>
        </p:txBody>
      </p:sp>
      <p:sp>
        <p:nvSpPr>
          <p:cNvPr id="5" name="Content Placeholder 4">
            <a:extLst>
              <a:ext uri="{FF2B5EF4-FFF2-40B4-BE49-F238E27FC236}">
                <a16:creationId xmlns:a16="http://schemas.microsoft.com/office/drawing/2014/main" id="{4C0686CF-79BD-BB40-B116-9B7B4D89DADE}"/>
              </a:ext>
            </a:extLst>
          </p:cNvPr>
          <p:cNvSpPr>
            <a:spLocks noGrp="1"/>
          </p:cNvSpPr>
          <p:nvPr>
            <p:ph sz="half" idx="2"/>
          </p:nvPr>
        </p:nvSpPr>
        <p:spPr>
          <a:xfrm>
            <a:off x="6301738" y="1712917"/>
            <a:ext cx="5621602" cy="4489763"/>
          </a:xfrm>
        </p:spPr>
        <p:txBody>
          <a:bodyPr>
            <a:normAutofit/>
          </a:bodyPr>
          <a:lstStyle/>
          <a:p>
            <a:pPr marL="0" indent="0">
              <a:buNone/>
            </a:pPr>
            <a:r>
              <a:rPr lang="en-US" sz="2800" dirty="0"/>
              <a:t>6. Model one example of the 5 Themes for the students. </a:t>
            </a:r>
          </a:p>
          <a:p>
            <a:pPr marL="0" indent="0">
              <a:buNone/>
            </a:pPr>
            <a:r>
              <a:rPr lang="en-US" sz="2800" dirty="0"/>
              <a:t>7. When a student completes a passport, a stamp can be given.</a:t>
            </a:r>
          </a:p>
          <a:p>
            <a:pPr marL="0" indent="0">
              <a:buNone/>
            </a:pPr>
            <a:r>
              <a:rPr lang="en-US" sz="2800" dirty="0"/>
              <a:t>8. Continue throughout the year by adding pages to the passport and learn about other regions, states, and countries.</a:t>
            </a:r>
          </a:p>
        </p:txBody>
      </p:sp>
      <p:sp>
        <p:nvSpPr>
          <p:cNvPr id="7" name="TextBox 6">
            <a:extLst>
              <a:ext uri="{FF2B5EF4-FFF2-40B4-BE49-F238E27FC236}">
                <a16:creationId xmlns:a16="http://schemas.microsoft.com/office/drawing/2014/main" id="{A9989308-4C62-BE42-9EF2-D39B12230D31}"/>
              </a:ext>
            </a:extLst>
          </p:cNvPr>
          <p:cNvSpPr txBox="1"/>
          <p:nvPr/>
        </p:nvSpPr>
        <p:spPr>
          <a:xfrm>
            <a:off x="6679096" y="5813470"/>
            <a:ext cx="3816626" cy="369332"/>
          </a:xfrm>
          <a:prstGeom prst="rect">
            <a:avLst/>
          </a:prstGeom>
          <a:noFill/>
        </p:spPr>
        <p:txBody>
          <a:bodyPr wrap="square" rtlCol="0">
            <a:spAutoFit/>
          </a:bodyPr>
          <a:lstStyle/>
          <a:p>
            <a:r>
              <a:rPr lang="en-US" dirty="0"/>
              <a:t>$8.29 Oriental Trading Co.</a:t>
            </a:r>
          </a:p>
        </p:txBody>
      </p:sp>
      <p:sp>
        <p:nvSpPr>
          <p:cNvPr id="9" name="TextBox 8">
            <a:extLst>
              <a:ext uri="{FF2B5EF4-FFF2-40B4-BE49-F238E27FC236}">
                <a16:creationId xmlns:a16="http://schemas.microsoft.com/office/drawing/2014/main" id="{48801AFF-EF1D-0A48-A706-AB879613A4C2}"/>
              </a:ext>
            </a:extLst>
          </p:cNvPr>
          <p:cNvSpPr txBox="1"/>
          <p:nvPr/>
        </p:nvSpPr>
        <p:spPr>
          <a:xfrm>
            <a:off x="1033652" y="6182802"/>
            <a:ext cx="5062348" cy="369332"/>
          </a:xfrm>
          <a:prstGeom prst="rect">
            <a:avLst/>
          </a:prstGeom>
          <a:noFill/>
        </p:spPr>
        <p:txBody>
          <a:bodyPr wrap="none" rtlCol="0">
            <a:spAutoFit/>
          </a:bodyPr>
          <a:lstStyle/>
          <a:p>
            <a:r>
              <a:rPr lang="en-US" dirty="0"/>
              <a:t>There is an audio-visual presentation of this lesson:  </a:t>
            </a:r>
          </a:p>
        </p:txBody>
      </p:sp>
      <p:pic>
        <p:nvPicPr>
          <p:cNvPr id="12" name="Content Placeholder 11" descr="A picture containing shape&#10;&#10;Description automatically generated">
            <a:extLst>
              <a:ext uri="{FF2B5EF4-FFF2-40B4-BE49-F238E27FC236}">
                <a16:creationId xmlns:a16="http://schemas.microsoft.com/office/drawing/2014/main" id="{8FB9F16D-34E3-0A42-AD27-DC1941985C1B}"/>
              </a:ext>
            </a:extLst>
          </p:cNvPr>
          <p:cNvPicPr>
            <a:picLocks noGrp="1" noChangeAspect="1"/>
          </p:cNvPicPr>
          <p:nvPr>
            <p:ph sz="half" idx="1"/>
          </p:nvPr>
        </p:nvPicPr>
        <p:blipFill>
          <a:blip r:embed="rId2"/>
          <a:stretch>
            <a:fillRect/>
          </a:stretch>
        </p:blipFill>
        <p:spPr>
          <a:xfrm>
            <a:off x="1174756" y="1970645"/>
            <a:ext cx="4076722" cy="3971592"/>
          </a:xfrm>
        </p:spPr>
      </p:pic>
    </p:spTree>
    <p:extLst>
      <p:ext uri="{BB962C8B-B14F-4D97-AF65-F5344CB8AC3E}">
        <p14:creationId xmlns:p14="http://schemas.microsoft.com/office/powerpoint/2010/main" val="476066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1EE23-8547-244D-9AB5-4EBA4E487A33}"/>
              </a:ext>
            </a:extLst>
          </p:cNvPr>
          <p:cNvSpPr>
            <a:spLocks noGrp="1"/>
          </p:cNvSpPr>
          <p:nvPr>
            <p:ph type="title"/>
          </p:nvPr>
        </p:nvSpPr>
        <p:spPr>
          <a:xfrm>
            <a:off x="1558036" y="281693"/>
            <a:ext cx="9050526" cy="1188720"/>
          </a:xfrm>
        </p:spPr>
        <p:txBody>
          <a:bodyPr>
            <a:normAutofit fontScale="90000"/>
          </a:bodyPr>
          <a:lstStyle/>
          <a:p>
            <a:r>
              <a:rPr lang="en-US" altLang="en-US" b="1" dirty="0"/>
              <a:t>So that the Desert Can Blossom Like a Rose:  Agriculture in the Desert</a:t>
            </a:r>
            <a:br>
              <a:rPr lang="en-US" b="1" dirty="0"/>
            </a:br>
            <a:r>
              <a:rPr lang="en-US" b="1" cap="none" dirty="0"/>
              <a:t>BY Carol Carney Warren</a:t>
            </a:r>
            <a:endParaRPr lang="en-US" b="1" dirty="0"/>
          </a:p>
        </p:txBody>
      </p:sp>
      <p:sp>
        <p:nvSpPr>
          <p:cNvPr id="4" name="Content Placeholder 3">
            <a:extLst>
              <a:ext uri="{FF2B5EF4-FFF2-40B4-BE49-F238E27FC236}">
                <a16:creationId xmlns:a16="http://schemas.microsoft.com/office/drawing/2014/main" id="{2CB24A9C-4097-E94F-82B9-7A25F86039A6}"/>
              </a:ext>
            </a:extLst>
          </p:cNvPr>
          <p:cNvSpPr>
            <a:spLocks noGrp="1"/>
          </p:cNvSpPr>
          <p:nvPr>
            <p:ph sz="half" idx="1"/>
          </p:nvPr>
        </p:nvSpPr>
        <p:spPr>
          <a:xfrm>
            <a:off x="185738" y="1991694"/>
            <a:ext cx="5667948" cy="751505"/>
          </a:xfrm>
        </p:spPr>
        <p:txBody>
          <a:bodyPr>
            <a:normAutofit/>
          </a:bodyPr>
          <a:lstStyle/>
          <a:p>
            <a:pPr marL="0" indent="0">
              <a:buNone/>
            </a:pPr>
            <a:r>
              <a:rPr lang="en-US" sz="2400" dirty="0"/>
              <a:t>Children’s Literature and 5 Themes</a:t>
            </a:r>
          </a:p>
          <a:p>
            <a:pPr marL="0" indent="0">
              <a:buNone/>
            </a:pPr>
            <a:endParaRPr lang="en-US" sz="2400" dirty="0"/>
          </a:p>
        </p:txBody>
      </p:sp>
      <p:sp>
        <p:nvSpPr>
          <p:cNvPr id="5" name="Content Placeholder 4">
            <a:extLst>
              <a:ext uri="{FF2B5EF4-FFF2-40B4-BE49-F238E27FC236}">
                <a16:creationId xmlns:a16="http://schemas.microsoft.com/office/drawing/2014/main" id="{9B1C9131-CECA-8E4E-AC3D-2458000ABDE9}"/>
              </a:ext>
            </a:extLst>
          </p:cNvPr>
          <p:cNvSpPr>
            <a:spLocks noGrp="1"/>
          </p:cNvSpPr>
          <p:nvPr>
            <p:ph sz="half" idx="2"/>
          </p:nvPr>
        </p:nvSpPr>
        <p:spPr/>
        <p:txBody>
          <a:bodyPr/>
          <a:lstStyle/>
          <a:p>
            <a:endParaRPr lang="en-US"/>
          </a:p>
        </p:txBody>
      </p:sp>
      <p:pic>
        <p:nvPicPr>
          <p:cNvPr id="8" name="Picture 10" descr="C:\Documents and Settings\admin\Desktop\So the Desert Can\cover 2.jpg">
            <a:extLst>
              <a:ext uri="{FF2B5EF4-FFF2-40B4-BE49-F238E27FC236}">
                <a16:creationId xmlns:a16="http://schemas.microsoft.com/office/drawing/2014/main" id="{3D16870C-77DA-E44C-B5A1-51C4E9A226BE}"/>
              </a:ext>
            </a:extLst>
          </p:cNvPr>
          <p:cNvPicPr>
            <a:picLocks noChangeAspect="1" noChangeArrowheads="1"/>
          </p:cNvPicPr>
          <p:nvPr/>
        </p:nvPicPr>
        <p:blipFill>
          <a:blip r:embed="rId2" cstate="screen">
            <a:lum bright="18000"/>
            <a:extLst>
              <a:ext uri="{28A0092B-C50C-407E-A947-70E740481C1C}">
                <a14:useLocalDpi xmlns:a14="http://schemas.microsoft.com/office/drawing/2010/main"/>
              </a:ext>
            </a:extLst>
          </a:blip>
          <a:srcRect/>
          <a:stretch>
            <a:fillRect/>
          </a:stretch>
        </p:blipFill>
        <p:spPr bwMode="auto">
          <a:xfrm>
            <a:off x="988408" y="2638044"/>
            <a:ext cx="4724400"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D453570E-1B03-0B4F-8629-99C9205A4D8A}"/>
              </a:ext>
            </a:extLst>
          </p:cNvPr>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a:xfrm>
            <a:off x="6184292" y="1898561"/>
            <a:ext cx="5676948" cy="446852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97689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8C23-C75E-F549-943A-FB06936802D6}"/>
              </a:ext>
            </a:extLst>
          </p:cNvPr>
          <p:cNvSpPr>
            <a:spLocks noGrp="1"/>
          </p:cNvSpPr>
          <p:nvPr>
            <p:ph type="title"/>
          </p:nvPr>
        </p:nvSpPr>
        <p:spPr>
          <a:xfrm>
            <a:off x="2231136" y="164592"/>
            <a:ext cx="7729728" cy="1188720"/>
          </a:xfrm>
        </p:spPr>
        <p:txBody>
          <a:bodyPr>
            <a:normAutofit/>
          </a:bodyPr>
          <a:lstStyle/>
          <a:p>
            <a:r>
              <a:rPr lang="en-US" altLang="en-US" b="1" dirty="0"/>
              <a:t>Monsoon Days</a:t>
            </a:r>
            <a:br>
              <a:rPr lang="en-US" b="1" dirty="0"/>
            </a:br>
            <a:r>
              <a:rPr lang="en-US" b="1" cap="none" dirty="0"/>
              <a:t>BY </a:t>
            </a:r>
            <a:r>
              <a:rPr lang="en-US" altLang="en-US" b="1" cap="none" dirty="0"/>
              <a:t>Gale </a:t>
            </a:r>
            <a:r>
              <a:rPr lang="en-US" altLang="en-US" b="1" cap="none" dirty="0" err="1"/>
              <a:t>Olp</a:t>
            </a:r>
            <a:r>
              <a:rPr lang="en-US" altLang="en-US" b="1" cap="none" dirty="0"/>
              <a:t> Ekiss</a:t>
            </a:r>
            <a:endParaRPr lang="en-US" dirty="0"/>
          </a:p>
        </p:txBody>
      </p:sp>
      <p:pic>
        <p:nvPicPr>
          <p:cNvPr id="6" name="Picture 5" descr="&#10;cover.jpeg                                                     000AA6CCMacintosh HD                   C3E2EE36:">
            <a:extLst>
              <a:ext uri="{FF2B5EF4-FFF2-40B4-BE49-F238E27FC236}">
                <a16:creationId xmlns:a16="http://schemas.microsoft.com/office/drawing/2014/main" id="{4B7EF8F0-2D74-824E-8FB3-8517D2161F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5096174">
            <a:off x="1400926" y="1141286"/>
            <a:ext cx="3903482" cy="5162275"/>
          </a:xfrm>
          <a:prstGeom prst="rect">
            <a:avLst/>
          </a:prstGeom>
          <a:noFill/>
          <a:ln>
            <a:noFill/>
          </a:ln>
          <a:effectLst>
            <a:outerShdw dist="107763" dir="189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7.jpeg                                                         003D86F7Macintosh HD                   C3E2EE36:">
            <a:extLst>
              <a:ext uri="{FF2B5EF4-FFF2-40B4-BE49-F238E27FC236}">
                <a16:creationId xmlns:a16="http://schemas.microsoft.com/office/drawing/2014/main" id="{0C986FD9-E287-C041-BD1F-D800936D50D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black">
          <a:xfrm rot="16219156">
            <a:off x="7235234" y="1919023"/>
            <a:ext cx="2804424" cy="3606798"/>
          </a:xfrm>
          <a:prstGeom prst="rect">
            <a:avLst/>
          </a:prstGeom>
          <a:solidFill>
            <a:srgbClr val="FFFFFF"/>
          </a:solidFill>
          <a:ln w="31750" cap="sq">
            <a:solidFill>
              <a:srgbClr val="404040"/>
            </a:solidFill>
            <a:miter lim="800000"/>
          </a:ln>
        </p:spPr>
      </p:pic>
    </p:spTree>
    <p:extLst>
      <p:ext uri="{BB962C8B-B14F-4D97-AF65-F5344CB8AC3E}">
        <p14:creationId xmlns:p14="http://schemas.microsoft.com/office/powerpoint/2010/main" val="1739577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82193"/>
            <a:ext cx="10931702" cy="1456394"/>
          </a:xfrm>
        </p:spPr>
        <p:txBody>
          <a:bodyPr>
            <a:normAutofit fontScale="90000"/>
          </a:bodyPr>
          <a:lstStyle/>
          <a:p>
            <a:br>
              <a:rPr lang="en-US" sz="2700" b="1" dirty="0"/>
            </a:br>
            <a:r>
              <a:rPr lang="en-US" sz="2400" b="1" dirty="0"/>
              <a:t>Read the </a:t>
            </a:r>
            <a:r>
              <a:rPr lang="en-US" sz="2400" b="1" dirty="0" err="1"/>
              <a:t>Usa</a:t>
            </a:r>
            <a:r>
              <a:rPr lang="en-US" sz="2400" b="1" dirty="0"/>
              <a:t>: Passport to Regions</a:t>
            </a:r>
            <a:br>
              <a:rPr lang="en-US" sz="2400" b="1" dirty="0"/>
            </a:br>
            <a:r>
              <a:rPr lang="en-US" sz="2400" b="1" cap="none" dirty="0"/>
              <a:t>By</a:t>
            </a:r>
            <a:r>
              <a:rPr lang="en-US" sz="2400" b="1" dirty="0"/>
              <a:t> </a:t>
            </a:r>
            <a:r>
              <a:rPr lang="en-US" sz="2400" b="1" cap="none" dirty="0"/>
              <a:t>Sara Jenkins</a:t>
            </a:r>
            <a:br>
              <a:rPr lang="en-US" dirty="0"/>
            </a:br>
            <a:endParaRPr lang="en-US" dirty="0"/>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898170" y="1793851"/>
            <a:ext cx="4193384" cy="2930549"/>
          </a:xfrm>
        </p:spPr>
        <p:txBody>
          <a:bodyPr>
            <a:normAutofit lnSpcReduction="10000"/>
          </a:bodyPr>
          <a:lstStyle/>
          <a:p>
            <a:pPr marL="0" indent="0">
              <a:buNone/>
            </a:pPr>
            <a:r>
              <a:rPr lang="en-US" sz="2800" dirty="0"/>
              <a:t>In the Chat Box, write whether you would use this lesson in your classroom.</a:t>
            </a:r>
          </a:p>
          <a:p>
            <a:pPr>
              <a:buFont typeface="Wingdings" pitchFamily="2" charset="2"/>
              <a:buChar char="Ø"/>
            </a:pPr>
            <a:endParaRPr lang="en-US" sz="2800" dirty="0"/>
          </a:p>
          <a:p>
            <a:pPr>
              <a:buFont typeface="Wingdings" pitchFamily="2" charset="2"/>
              <a:buChar char="Ø"/>
            </a:pPr>
            <a:r>
              <a:rPr lang="en-US" sz="2800" dirty="0"/>
              <a:t>Yes</a:t>
            </a:r>
          </a:p>
          <a:p>
            <a:pPr>
              <a:buFont typeface="Wingdings" pitchFamily="2" charset="2"/>
              <a:buChar char="Ø"/>
            </a:pPr>
            <a:r>
              <a:rPr lang="en-US" sz="2800" dirty="0"/>
              <a:t>No</a:t>
            </a:r>
          </a:p>
        </p:txBody>
      </p:sp>
      <p:pic>
        <p:nvPicPr>
          <p:cNvPr id="15" name="Content Placeholder 9" descr="&#9;cover.jpg                                                      00103096Macintosh HD                   C3E2EE36:">
            <a:extLst>
              <a:ext uri="{FF2B5EF4-FFF2-40B4-BE49-F238E27FC236}">
                <a16:creationId xmlns:a16="http://schemas.microsoft.com/office/drawing/2014/main" id="{9C46F71E-A3FE-BC41-9EC8-AEDB5A6088EB}"/>
              </a:ext>
            </a:extLst>
          </p:cNvPr>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6928241" y="1750317"/>
            <a:ext cx="3976826" cy="3990083"/>
          </a:xfrm>
        </p:spPr>
      </p:pic>
      <p:sp>
        <p:nvSpPr>
          <p:cNvPr id="16" name="TextBox 15">
            <a:extLst>
              <a:ext uri="{FF2B5EF4-FFF2-40B4-BE49-F238E27FC236}">
                <a16:creationId xmlns:a16="http://schemas.microsoft.com/office/drawing/2014/main" id="{50C1A592-2E86-2441-9EC7-8AEF17C95D5D}"/>
              </a:ext>
            </a:extLst>
          </p:cNvPr>
          <p:cNvSpPr txBox="1"/>
          <p:nvPr/>
        </p:nvSpPr>
        <p:spPr>
          <a:xfrm>
            <a:off x="8585200" y="6146800"/>
            <a:ext cx="1516121" cy="369332"/>
          </a:xfrm>
          <a:prstGeom prst="rect">
            <a:avLst/>
          </a:prstGeom>
          <a:noFill/>
        </p:spPr>
        <p:txBody>
          <a:bodyPr wrap="none" rtlCol="0">
            <a:spAutoFit/>
          </a:bodyPr>
          <a:lstStyle/>
          <a:p>
            <a:r>
              <a:rPr lang="en-US" dirty="0"/>
              <a:t>$6.99 Amazon</a:t>
            </a:r>
          </a:p>
        </p:txBody>
      </p:sp>
    </p:spTree>
    <p:extLst>
      <p:ext uri="{BB962C8B-B14F-4D97-AF65-F5344CB8AC3E}">
        <p14:creationId xmlns:p14="http://schemas.microsoft.com/office/powerpoint/2010/main" val="1747692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5FF5-CC22-C042-ADE2-E89606892FCA}"/>
              </a:ext>
            </a:extLst>
          </p:cNvPr>
          <p:cNvSpPr>
            <a:spLocks noGrp="1"/>
          </p:cNvSpPr>
          <p:nvPr>
            <p:ph type="title"/>
          </p:nvPr>
        </p:nvSpPr>
        <p:spPr>
          <a:xfrm>
            <a:off x="2231136" y="296477"/>
            <a:ext cx="7729728" cy="1188720"/>
          </a:xfrm>
        </p:spPr>
        <p:txBody>
          <a:bodyPr/>
          <a:lstStyle/>
          <a:p>
            <a:r>
              <a:rPr lang="en-US" dirty="0"/>
              <a:t>Activity Books</a:t>
            </a:r>
          </a:p>
        </p:txBody>
      </p:sp>
      <p:sp>
        <p:nvSpPr>
          <p:cNvPr id="3" name="Content Placeholder 2">
            <a:extLst>
              <a:ext uri="{FF2B5EF4-FFF2-40B4-BE49-F238E27FC236}">
                <a16:creationId xmlns:a16="http://schemas.microsoft.com/office/drawing/2014/main" id="{858AE9F1-125E-E44C-B406-CF9EF0432BFF}"/>
              </a:ext>
            </a:extLst>
          </p:cNvPr>
          <p:cNvSpPr>
            <a:spLocks noGrp="1"/>
          </p:cNvSpPr>
          <p:nvPr>
            <p:ph idx="1"/>
          </p:nvPr>
        </p:nvSpPr>
        <p:spPr>
          <a:xfrm>
            <a:off x="484398" y="1805354"/>
            <a:ext cx="3876588" cy="3958119"/>
          </a:xfrm>
        </p:spPr>
        <p:txBody>
          <a:bodyPr/>
          <a:lstStyle/>
          <a:p>
            <a:r>
              <a:rPr lang="en-US" dirty="0"/>
              <a:t>Summer of 2020 </a:t>
            </a:r>
            <a:r>
              <a:rPr lang="en-US" dirty="0" err="1"/>
              <a:t>AzGA</a:t>
            </a:r>
            <a:r>
              <a:rPr lang="en-US" dirty="0"/>
              <a:t> Teacher Consultants created stand alone activity books. </a:t>
            </a:r>
          </a:p>
          <a:p>
            <a:r>
              <a:rPr lang="en-US" dirty="0"/>
              <a:t>Many of these activities reference the 5 Themes of Geography. </a:t>
            </a:r>
          </a:p>
          <a:p>
            <a:r>
              <a:rPr lang="en-US" dirty="0"/>
              <a:t>They come in print, and pdf form. </a:t>
            </a:r>
          </a:p>
        </p:txBody>
      </p:sp>
      <p:pic>
        <p:nvPicPr>
          <p:cNvPr id="2050" name="Picture 2">
            <a:extLst>
              <a:ext uri="{FF2B5EF4-FFF2-40B4-BE49-F238E27FC236}">
                <a16:creationId xmlns:a16="http://schemas.microsoft.com/office/drawing/2014/main" id="{6DE986EA-B8F8-204F-8A41-B07151E0C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0986" y="1637936"/>
            <a:ext cx="7666892" cy="4923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48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Content Placeholder 42">
            <a:extLst>
              <a:ext uri="{FF2B5EF4-FFF2-40B4-BE49-F238E27FC236}">
                <a16:creationId xmlns:a16="http://schemas.microsoft.com/office/drawing/2014/main" id="{9AEBCDE7-932C-DE4A-BA7C-3941C8C3A586}"/>
              </a:ext>
            </a:extLst>
          </p:cNvPr>
          <p:cNvPicPr>
            <a:picLocks noGrp="1" noChangeAspect="1"/>
          </p:cNvPicPr>
          <p:nvPr>
            <p:ph idx="1"/>
          </p:nvPr>
        </p:nvPicPr>
        <p:blipFill>
          <a:blip r:embed="rId2"/>
          <a:stretch>
            <a:fillRect/>
          </a:stretch>
        </p:blipFill>
        <p:spPr>
          <a:xfrm>
            <a:off x="82754" y="86948"/>
            <a:ext cx="2043951" cy="2644133"/>
          </a:xfrm>
        </p:spPr>
      </p:pic>
      <p:pic>
        <p:nvPicPr>
          <p:cNvPr id="45" name="Picture 44">
            <a:extLst>
              <a:ext uri="{FF2B5EF4-FFF2-40B4-BE49-F238E27FC236}">
                <a16:creationId xmlns:a16="http://schemas.microsoft.com/office/drawing/2014/main" id="{1BF3112D-C06E-1840-9935-1EE2AA842C9E}"/>
              </a:ext>
            </a:extLst>
          </p:cNvPr>
          <p:cNvPicPr>
            <a:picLocks noChangeAspect="1"/>
          </p:cNvPicPr>
          <p:nvPr/>
        </p:nvPicPr>
        <p:blipFill>
          <a:blip r:embed="rId3"/>
          <a:stretch>
            <a:fillRect/>
          </a:stretch>
        </p:blipFill>
        <p:spPr>
          <a:xfrm>
            <a:off x="70949" y="3429000"/>
            <a:ext cx="2043951" cy="2644133"/>
          </a:xfrm>
          <a:prstGeom prst="rect">
            <a:avLst/>
          </a:prstGeom>
        </p:spPr>
      </p:pic>
      <p:pic>
        <p:nvPicPr>
          <p:cNvPr id="49" name="Picture 48">
            <a:extLst>
              <a:ext uri="{FF2B5EF4-FFF2-40B4-BE49-F238E27FC236}">
                <a16:creationId xmlns:a16="http://schemas.microsoft.com/office/drawing/2014/main" id="{C818F5C4-FC62-964A-A658-7279DA8460CE}"/>
              </a:ext>
            </a:extLst>
          </p:cNvPr>
          <p:cNvPicPr>
            <a:picLocks noChangeAspect="1"/>
          </p:cNvPicPr>
          <p:nvPr/>
        </p:nvPicPr>
        <p:blipFill>
          <a:blip r:embed="rId4"/>
          <a:stretch>
            <a:fillRect/>
          </a:stretch>
        </p:blipFill>
        <p:spPr>
          <a:xfrm>
            <a:off x="2346789" y="86948"/>
            <a:ext cx="2043951" cy="2644133"/>
          </a:xfrm>
          <a:prstGeom prst="rect">
            <a:avLst/>
          </a:prstGeom>
        </p:spPr>
      </p:pic>
      <p:pic>
        <p:nvPicPr>
          <p:cNvPr id="51" name="Picture 50">
            <a:extLst>
              <a:ext uri="{FF2B5EF4-FFF2-40B4-BE49-F238E27FC236}">
                <a16:creationId xmlns:a16="http://schemas.microsoft.com/office/drawing/2014/main" id="{C3354E39-1C14-8F4B-8F12-C14C24BDEE11}"/>
              </a:ext>
            </a:extLst>
          </p:cNvPr>
          <p:cNvPicPr>
            <a:picLocks noChangeAspect="1"/>
          </p:cNvPicPr>
          <p:nvPr/>
        </p:nvPicPr>
        <p:blipFill>
          <a:blip r:embed="rId5"/>
          <a:stretch>
            <a:fillRect/>
          </a:stretch>
        </p:blipFill>
        <p:spPr>
          <a:xfrm>
            <a:off x="4597177" y="86948"/>
            <a:ext cx="2043951" cy="2644133"/>
          </a:xfrm>
          <a:prstGeom prst="rect">
            <a:avLst/>
          </a:prstGeom>
        </p:spPr>
      </p:pic>
      <p:pic>
        <p:nvPicPr>
          <p:cNvPr id="53" name="Picture 52">
            <a:extLst>
              <a:ext uri="{FF2B5EF4-FFF2-40B4-BE49-F238E27FC236}">
                <a16:creationId xmlns:a16="http://schemas.microsoft.com/office/drawing/2014/main" id="{6CF26E5C-4B4C-3641-8B3F-F52EF1D9DD1B}"/>
              </a:ext>
            </a:extLst>
          </p:cNvPr>
          <p:cNvPicPr>
            <a:picLocks noChangeAspect="1"/>
          </p:cNvPicPr>
          <p:nvPr/>
        </p:nvPicPr>
        <p:blipFill>
          <a:blip r:embed="rId6"/>
          <a:stretch>
            <a:fillRect/>
          </a:stretch>
        </p:blipFill>
        <p:spPr>
          <a:xfrm>
            <a:off x="6847565" y="86947"/>
            <a:ext cx="2043951" cy="2644133"/>
          </a:xfrm>
          <a:prstGeom prst="rect">
            <a:avLst/>
          </a:prstGeom>
        </p:spPr>
      </p:pic>
      <p:pic>
        <p:nvPicPr>
          <p:cNvPr id="55" name="Picture 54">
            <a:extLst>
              <a:ext uri="{FF2B5EF4-FFF2-40B4-BE49-F238E27FC236}">
                <a16:creationId xmlns:a16="http://schemas.microsoft.com/office/drawing/2014/main" id="{33C8E4E9-4002-ED4C-B675-B7B554C5436A}"/>
              </a:ext>
            </a:extLst>
          </p:cNvPr>
          <p:cNvPicPr>
            <a:picLocks noChangeAspect="1"/>
          </p:cNvPicPr>
          <p:nvPr/>
        </p:nvPicPr>
        <p:blipFill>
          <a:blip r:embed="rId7"/>
          <a:stretch>
            <a:fillRect/>
          </a:stretch>
        </p:blipFill>
        <p:spPr>
          <a:xfrm>
            <a:off x="9097953" y="86947"/>
            <a:ext cx="2043951" cy="2644133"/>
          </a:xfrm>
          <a:prstGeom prst="rect">
            <a:avLst/>
          </a:prstGeom>
        </p:spPr>
      </p:pic>
      <p:pic>
        <p:nvPicPr>
          <p:cNvPr id="57" name="Picture 56">
            <a:extLst>
              <a:ext uri="{FF2B5EF4-FFF2-40B4-BE49-F238E27FC236}">
                <a16:creationId xmlns:a16="http://schemas.microsoft.com/office/drawing/2014/main" id="{E106405F-92B7-EF40-B575-842D9C9AACA3}"/>
              </a:ext>
            </a:extLst>
          </p:cNvPr>
          <p:cNvPicPr>
            <a:picLocks noChangeAspect="1"/>
          </p:cNvPicPr>
          <p:nvPr/>
        </p:nvPicPr>
        <p:blipFill>
          <a:blip r:embed="rId8"/>
          <a:stretch>
            <a:fillRect/>
          </a:stretch>
        </p:blipFill>
        <p:spPr>
          <a:xfrm>
            <a:off x="4355757" y="3865746"/>
            <a:ext cx="2043951" cy="2644133"/>
          </a:xfrm>
          <a:prstGeom prst="rect">
            <a:avLst/>
          </a:prstGeom>
        </p:spPr>
      </p:pic>
      <p:pic>
        <p:nvPicPr>
          <p:cNvPr id="59" name="Picture 58">
            <a:extLst>
              <a:ext uri="{FF2B5EF4-FFF2-40B4-BE49-F238E27FC236}">
                <a16:creationId xmlns:a16="http://schemas.microsoft.com/office/drawing/2014/main" id="{F9F0B02D-F7E1-DE44-9CD2-0F1811F43284}"/>
              </a:ext>
            </a:extLst>
          </p:cNvPr>
          <p:cNvPicPr>
            <a:picLocks noChangeAspect="1"/>
          </p:cNvPicPr>
          <p:nvPr/>
        </p:nvPicPr>
        <p:blipFill>
          <a:blip r:embed="rId9"/>
          <a:stretch>
            <a:fillRect/>
          </a:stretch>
        </p:blipFill>
        <p:spPr>
          <a:xfrm>
            <a:off x="2206376" y="2916558"/>
            <a:ext cx="2043951" cy="2644133"/>
          </a:xfrm>
          <a:prstGeom prst="rect">
            <a:avLst/>
          </a:prstGeom>
        </p:spPr>
      </p:pic>
      <p:pic>
        <p:nvPicPr>
          <p:cNvPr id="61" name="Picture 60">
            <a:extLst>
              <a:ext uri="{FF2B5EF4-FFF2-40B4-BE49-F238E27FC236}">
                <a16:creationId xmlns:a16="http://schemas.microsoft.com/office/drawing/2014/main" id="{3C21F190-4719-E043-A6D4-4801B1CADEDB}"/>
              </a:ext>
            </a:extLst>
          </p:cNvPr>
          <p:cNvPicPr>
            <a:picLocks noChangeAspect="1"/>
          </p:cNvPicPr>
          <p:nvPr/>
        </p:nvPicPr>
        <p:blipFill>
          <a:blip r:embed="rId10"/>
          <a:stretch>
            <a:fillRect/>
          </a:stretch>
        </p:blipFill>
        <p:spPr>
          <a:xfrm>
            <a:off x="6491184" y="2956316"/>
            <a:ext cx="2043951" cy="2644133"/>
          </a:xfrm>
          <a:prstGeom prst="rect">
            <a:avLst/>
          </a:prstGeom>
        </p:spPr>
      </p:pic>
      <p:pic>
        <p:nvPicPr>
          <p:cNvPr id="67" name="Picture 66">
            <a:extLst>
              <a:ext uri="{FF2B5EF4-FFF2-40B4-BE49-F238E27FC236}">
                <a16:creationId xmlns:a16="http://schemas.microsoft.com/office/drawing/2014/main" id="{52A93CE7-8E7D-1D40-87C2-B6E1816765C0}"/>
              </a:ext>
            </a:extLst>
          </p:cNvPr>
          <p:cNvPicPr>
            <a:picLocks noChangeAspect="1"/>
          </p:cNvPicPr>
          <p:nvPr/>
        </p:nvPicPr>
        <p:blipFill>
          <a:blip r:embed="rId11"/>
          <a:stretch>
            <a:fillRect/>
          </a:stretch>
        </p:blipFill>
        <p:spPr>
          <a:xfrm>
            <a:off x="8626611" y="4126920"/>
            <a:ext cx="2043951" cy="2644133"/>
          </a:xfrm>
          <a:prstGeom prst="rect">
            <a:avLst/>
          </a:prstGeom>
        </p:spPr>
      </p:pic>
      <p:pic>
        <p:nvPicPr>
          <p:cNvPr id="71" name="Picture 70">
            <a:extLst>
              <a:ext uri="{FF2B5EF4-FFF2-40B4-BE49-F238E27FC236}">
                <a16:creationId xmlns:a16="http://schemas.microsoft.com/office/drawing/2014/main" id="{6D0487C0-080A-4542-A0C2-7BD75DC162FB}"/>
              </a:ext>
            </a:extLst>
          </p:cNvPr>
          <p:cNvPicPr>
            <a:picLocks noChangeAspect="1"/>
          </p:cNvPicPr>
          <p:nvPr/>
        </p:nvPicPr>
        <p:blipFill>
          <a:blip r:embed="rId12"/>
          <a:stretch>
            <a:fillRect/>
          </a:stretch>
        </p:blipFill>
        <p:spPr>
          <a:xfrm>
            <a:off x="10065295" y="2182283"/>
            <a:ext cx="2043951" cy="2644133"/>
          </a:xfrm>
          <a:prstGeom prst="rect">
            <a:avLst/>
          </a:prstGeom>
        </p:spPr>
      </p:pic>
    </p:spTree>
    <p:extLst>
      <p:ext uri="{BB962C8B-B14F-4D97-AF65-F5344CB8AC3E}">
        <p14:creationId xmlns:p14="http://schemas.microsoft.com/office/powerpoint/2010/main" val="1979226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5FF5-CC22-C042-ADE2-E89606892FCA}"/>
              </a:ext>
            </a:extLst>
          </p:cNvPr>
          <p:cNvSpPr>
            <a:spLocks noGrp="1"/>
          </p:cNvSpPr>
          <p:nvPr>
            <p:ph type="title"/>
          </p:nvPr>
        </p:nvSpPr>
        <p:spPr>
          <a:xfrm>
            <a:off x="2231136" y="296477"/>
            <a:ext cx="7729728" cy="1188720"/>
          </a:xfrm>
        </p:spPr>
        <p:txBody>
          <a:bodyPr>
            <a:normAutofit fontScale="90000"/>
          </a:bodyPr>
          <a:lstStyle/>
          <a:p>
            <a:r>
              <a:rPr lang="en-US" dirty="0"/>
              <a:t>STAR IT: </a:t>
            </a:r>
            <a:r>
              <a:rPr lang="en-US" b="1" dirty="0"/>
              <a:t>S</a:t>
            </a:r>
            <a:r>
              <a:rPr lang="en-US" dirty="0"/>
              <a:t>implify </a:t>
            </a:r>
            <a:r>
              <a:rPr lang="en-US" b="1" dirty="0"/>
              <a:t>t</a:t>
            </a:r>
            <a:r>
              <a:rPr lang="en-US" dirty="0"/>
              <a:t>he </a:t>
            </a:r>
            <a:r>
              <a:rPr lang="en-US" b="1" dirty="0"/>
              <a:t>a</a:t>
            </a:r>
            <a:r>
              <a:rPr lang="en-US" dirty="0"/>
              <a:t>rticle’s </a:t>
            </a:r>
            <a:r>
              <a:rPr lang="en-US" b="1" dirty="0"/>
              <a:t>r</a:t>
            </a:r>
            <a:r>
              <a:rPr lang="en-US" dirty="0"/>
              <a:t>eally </a:t>
            </a:r>
            <a:r>
              <a:rPr lang="en-US" b="1" dirty="0"/>
              <a:t>i</a:t>
            </a:r>
            <a:r>
              <a:rPr lang="en-US" dirty="0"/>
              <a:t>mportant topic</a:t>
            </a:r>
            <a:br>
              <a:rPr lang="en-US" dirty="0"/>
            </a:br>
            <a:r>
              <a:rPr lang="en-US" cap="none" dirty="0"/>
              <a:t>By: Barbara Martin</a:t>
            </a:r>
            <a:endParaRPr lang="en-US" dirty="0"/>
          </a:p>
        </p:txBody>
      </p:sp>
      <p:sp>
        <p:nvSpPr>
          <p:cNvPr id="3" name="Content Placeholder 2">
            <a:extLst>
              <a:ext uri="{FF2B5EF4-FFF2-40B4-BE49-F238E27FC236}">
                <a16:creationId xmlns:a16="http://schemas.microsoft.com/office/drawing/2014/main" id="{858AE9F1-125E-E44C-B406-CF9EF0432BFF}"/>
              </a:ext>
            </a:extLst>
          </p:cNvPr>
          <p:cNvSpPr>
            <a:spLocks noGrp="1"/>
          </p:cNvSpPr>
          <p:nvPr>
            <p:ph idx="1"/>
          </p:nvPr>
        </p:nvSpPr>
        <p:spPr>
          <a:xfrm>
            <a:off x="484397" y="1664678"/>
            <a:ext cx="11133172" cy="3958119"/>
          </a:xfrm>
        </p:spPr>
        <p:txBody>
          <a:bodyPr/>
          <a:lstStyle/>
          <a:p>
            <a:r>
              <a:rPr lang="en-US" dirty="0"/>
              <a:t>Grades 6-8 (but I think you can even go higher) </a:t>
            </a:r>
          </a:p>
          <a:p>
            <a:r>
              <a:rPr lang="en-US" dirty="0"/>
              <a:t>Purpose:  The purpose of the lesson is to have the students incorporate what they already know from one discipline, geography, into the areas of reading and writing. </a:t>
            </a:r>
          </a:p>
          <a:p>
            <a:r>
              <a:rPr lang="en-US" dirty="0"/>
              <a:t>The students will learn how the Five Themes of Geography fit into the Five </a:t>
            </a:r>
            <a:r>
              <a:rPr lang="en-US" dirty="0" err="1"/>
              <a:t>Ws</a:t>
            </a:r>
            <a:r>
              <a:rPr lang="en-US" dirty="0"/>
              <a:t>:  Who, What, Where, When, Why, and How.</a:t>
            </a:r>
          </a:p>
        </p:txBody>
      </p:sp>
      <p:pic>
        <p:nvPicPr>
          <p:cNvPr id="7" name="Picture 6">
            <a:extLst>
              <a:ext uri="{FF2B5EF4-FFF2-40B4-BE49-F238E27FC236}">
                <a16:creationId xmlns:a16="http://schemas.microsoft.com/office/drawing/2014/main" id="{7229DC87-5C86-E84E-85C2-78CF6410B6CF}"/>
              </a:ext>
            </a:extLst>
          </p:cNvPr>
          <p:cNvPicPr>
            <a:picLocks noChangeAspect="1"/>
          </p:cNvPicPr>
          <p:nvPr/>
        </p:nvPicPr>
        <p:blipFill>
          <a:blip r:embed="rId2"/>
          <a:stretch>
            <a:fillRect/>
          </a:stretch>
        </p:blipFill>
        <p:spPr>
          <a:xfrm>
            <a:off x="2567355" y="3149443"/>
            <a:ext cx="6746858" cy="3541026"/>
          </a:xfrm>
          <a:prstGeom prst="rect">
            <a:avLst/>
          </a:prstGeom>
        </p:spPr>
      </p:pic>
    </p:spTree>
    <p:extLst>
      <p:ext uri="{BB962C8B-B14F-4D97-AF65-F5344CB8AC3E}">
        <p14:creationId xmlns:p14="http://schemas.microsoft.com/office/powerpoint/2010/main" val="1913749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5FF5-CC22-C042-ADE2-E89606892FCA}"/>
              </a:ext>
            </a:extLst>
          </p:cNvPr>
          <p:cNvSpPr>
            <a:spLocks noGrp="1"/>
          </p:cNvSpPr>
          <p:nvPr>
            <p:ph type="title"/>
          </p:nvPr>
        </p:nvSpPr>
        <p:spPr>
          <a:xfrm>
            <a:off x="2231136" y="296477"/>
            <a:ext cx="7729728" cy="1188720"/>
          </a:xfrm>
        </p:spPr>
        <p:txBody>
          <a:bodyPr/>
          <a:lstStyle/>
          <a:p>
            <a:r>
              <a:rPr lang="en-US" dirty="0"/>
              <a:t>STAR IT: </a:t>
            </a:r>
            <a:r>
              <a:rPr lang="en-US" b="1" dirty="0"/>
              <a:t>S</a:t>
            </a:r>
            <a:r>
              <a:rPr lang="en-US" dirty="0"/>
              <a:t>implify </a:t>
            </a:r>
            <a:r>
              <a:rPr lang="en-US" b="1" dirty="0"/>
              <a:t>t</a:t>
            </a:r>
            <a:r>
              <a:rPr lang="en-US" dirty="0"/>
              <a:t>he </a:t>
            </a:r>
            <a:r>
              <a:rPr lang="en-US" b="1" dirty="0"/>
              <a:t>a</a:t>
            </a:r>
            <a:r>
              <a:rPr lang="en-US" dirty="0"/>
              <a:t>rticle’s </a:t>
            </a:r>
            <a:r>
              <a:rPr lang="en-US" b="1" dirty="0"/>
              <a:t>r</a:t>
            </a:r>
            <a:r>
              <a:rPr lang="en-US" dirty="0"/>
              <a:t>eally </a:t>
            </a:r>
            <a:r>
              <a:rPr lang="en-US" b="1" dirty="0"/>
              <a:t>i</a:t>
            </a:r>
            <a:r>
              <a:rPr lang="en-US" dirty="0"/>
              <a:t>mportant topic</a:t>
            </a:r>
          </a:p>
        </p:txBody>
      </p:sp>
      <p:sp>
        <p:nvSpPr>
          <p:cNvPr id="3" name="Content Placeholder 2">
            <a:extLst>
              <a:ext uri="{FF2B5EF4-FFF2-40B4-BE49-F238E27FC236}">
                <a16:creationId xmlns:a16="http://schemas.microsoft.com/office/drawing/2014/main" id="{858AE9F1-125E-E44C-B406-CF9EF0432BFF}"/>
              </a:ext>
            </a:extLst>
          </p:cNvPr>
          <p:cNvSpPr>
            <a:spLocks noGrp="1"/>
          </p:cNvSpPr>
          <p:nvPr>
            <p:ph idx="1"/>
          </p:nvPr>
        </p:nvSpPr>
        <p:spPr>
          <a:xfrm>
            <a:off x="484397" y="1805354"/>
            <a:ext cx="2919287" cy="3958119"/>
          </a:xfrm>
        </p:spPr>
        <p:txBody>
          <a:bodyPr/>
          <a:lstStyle/>
          <a:p>
            <a:r>
              <a:rPr lang="en-US" dirty="0"/>
              <a:t>Distribute 5 colors of colored pencils or highlighters to each student. </a:t>
            </a:r>
          </a:p>
          <a:p>
            <a:r>
              <a:rPr lang="en-US" dirty="0"/>
              <a:t>Assign a color to each of the themes (ex. Location = brown). Use the sample article and read as a class. Have students highlight or underline the 5 Themes as they are mentioned. </a:t>
            </a:r>
          </a:p>
        </p:txBody>
      </p:sp>
      <p:pic>
        <p:nvPicPr>
          <p:cNvPr id="5" name="Picture 4">
            <a:extLst>
              <a:ext uri="{FF2B5EF4-FFF2-40B4-BE49-F238E27FC236}">
                <a16:creationId xmlns:a16="http://schemas.microsoft.com/office/drawing/2014/main" id="{845FE10C-95A3-6145-8E1E-A4AA6EB2407E}"/>
              </a:ext>
            </a:extLst>
          </p:cNvPr>
          <p:cNvPicPr>
            <a:picLocks noChangeAspect="1"/>
          </p:cNvPicPr>
          <p:nvPr/>
        </p:nvPicPr>
        <p:blipFill>
          <a:blip r:embed="rId2"/>
          <a:stretch>
            <a:fillRect/>
          </a:stretch>
        </p:blipFill>
        <p:spPr>
          <a:xfrm>
            <a:off x="3715490" y="1615385"/>
            <a:ext cx="3973946" cy="5127508"/>
          </a:xfrm>
          <a:prstGeom prst="rect">
            <a:avLst/>
          </a:prstGeom>
        </p:spPr>
      </p:pic>
      <p:pic>
        <p:nvPicPr>
          <p:cNvPr id="7" name="Picture 6">
            <a:extLst>
              <a:ext uri="{FF2B5EF4-FFF2-40B4-BE49-F238E27FC236}">
                <a16:creationId xmlns:a16="http://schemas.microsoft.com/office/drawing/2014/main" id="{433BD8F7-8574-424E-B5C7-F8F6BF289071}"/>
              </a:ext>
            </a:extLst>
          </p:cNvPr>
          <p:cNvPicPr>
            <a:picLocks noChangeAspect="1"/>
          </p:cNvPicPr>
          <p:nvPr/>
        </p:nvPicPr>
        <p:blipFill>
          <a:blip r:embed="rId3"/>
          <a:stretch>
            <a:fillRect/>
          </a:stretch>
        </p:blipFill>
        <p:spPr>
          <a:xfrm>
            <a:off x="8001242" y="1615385"/>
            <a:ext cx="3919243" cy="5127508"/>
          </a:xfrm>
          <a:prstGeom prst="rect">
            <a:avLst/>
          </a:prstGeom>
        </p:spPr>
      </p:pic>
      <p:pic>
        <p:nvPicPr>
          <p:cNvPr id="3074" name="Picture 2" descr="Office Depot Pen Style Highlighters 36 Pack - Office Depot">
            <a:extLst>
              <a:ext uri="{FF2B5EF4-FFF2-40B4-BE49-F238E27FC236}">
                <a16:creationId xmlns:a16="http://schemas.microsoft.com/office/drawing/2014/main" id="{A7C389E4-9071-BB4F-A879-7046B6A6C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038" y="5049098"/>
            <a:ext cx="1129251" cy="15076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lorations® Regular Colored Pencils - Set of 240">
            <a:extLst>
              <a:ext uri="{FF2B5EF4-FFF2-40B4-BE49-F238E27FC236}">
                <a16:creationId xmlns:a16="http://schemas.microsoft.com/office/drawing/2014/main" id="{74BF41C7-8E2F-6243-93A9-409FF8092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229" y="5049098"/>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251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5FF5-CC22-C042-ADE2-E89606892FCA}"/>
              </a:ext>
            </a:extLst>
          </p:cNvPr>
          <p:cNvSpPr>
            <a:spLocks noGrp="1"/>
          </p:cNvSpPr>
          <p:nvPr>
            <p:ph type="title"/>
          </p:nvPr>
        </p:nvSpPr>
        <p:spPr>
          <a:xfrm>
            <a:off x="2231136" y="296477"/>
            <a:ext cx="7729728" cy="1188720"/>
          </a:xfrm>
        </p:spPr>
        <p:txBody>
          <a:bodyPr/>
          <a:lstStyle/>
          <a:p>
            <a:r>
              <a:rPr lang="en-US" dirty="0"/>
              <a:t>STAR IT: </a:t>
            </a:r>
            <a:r>
              <a:rPr lang="en-US" b="1" dirty="0"/>
              <a:t>S</a:t>
            </a:r>
            <a:r>
              <a:rPr lang="en-US" dirty="0"/>
              <a:t>implify </a:t>
            </a:r>
            <a:r>
              <a:rPr lang="en-US" b="1" dirty="0"/>
              <a:t>t</a:t>
            </a:r>
            <a:r>
              <a:rPr lang="en-US" dirty="0"/>
              <a:t>he </a:t>
            </a:r>
            <a:r>
              <a:rPr lang="en-US" b="1" dirty="0"/>
              <a:t>a</a:t>
            </a:r>
            <a:r>
              <a:rPr lang="en-US" dirty="0"/>
              <a:t>rticle’s </a:t>
            </a:r>
            <a:r>
              <a:rPr lang="en-US" b="1" dirty="0"/>
              <a:t>r</a:t>
            </a:r>
            <a:r>
              <a:rPr lang="en-US" dirty="0"/>
              <a:t>eally </a:t>
            </a:r>
            <a:r>
              <a:rPr lang="en-US" b="1" dirty="0"/>
              <a:t>i</a:t>
            </a:r>
            <a:r>
              <a:rPr lang="en-US" dirty="0"/>
              <a:t>mportant topic</a:t>
            </a:r>
          </a:p>
        </p:txBody>
      </p:sp>
      <p:sp>
        <p:nvSpPr>
          <p:cNvPr id="3" name="Content Placeholder 2">
            <a:extLst>
              <a:ext uri="{FF2B5EF4-FFF2-40B4-BE49-F238E27FC236}">
                <a16:creationId xmlns:a16="http://schemas.microsoft.com/office/drawing/2014/main" id="{858AE9F1-125E-E44C-B406-CF9EF0432BFF}"/>
              </a:ext>
            </a:extLst>
          </p:cNvPr>
          <p:cNvSpPr>
            <a:spLocks noGrp="1"/>
          </p:cNvSpPr>
          <p:nvPr>
            <p:ph idx="1"/>
          </p:nvPr>
        </p:nvSpPr>
        <p:spPr>
          <a:xfrm>
            <a:off x="484397" y="1805354"/>
            <a:ext cx="7030095" cy="3958119"/>
          </a:xfrm>
        </p:spPr>
        <p:txBody>
          <a:bodyPr/>
          <a:lstStyle/>
          <a:p>
            <a:r>
              <a:rPr lang="en-US" dirty="0"/>
              <a:t>Prior to Session Two: Students need to find a current event story that deals with Human/Environment Interaction (earthquake, heat wave, drilling for oil, new road to be built, etc.). </a:t>
            </a:r>
          </a:p>
          <a:p>
            <a:pPr marL="0" indent="0">
              <a:buNone/>
            </a:pPr>
            <a:endParaRPr lang="en-US" dirty="0"/>
          </a:p>
          <a:p>
            <a:r>
              <a:rPr lang="en-US" dirty="0"/>
              <a:t>Project the STAR IT graphic organizer and explain how to use it. </a:t>
            </a:r>
          </a:p>
          <a:p>
            <a:r>
              <a:rPr lang="en-US" dirty="0"/>
              <a:t>Have students use their current event story to complete the graphic organizer. Have students trade with a partner to get feedback on what to edit. </a:t>
            </a:r>
          </a:p>
          <a:p>
            <a:r>
              <a:rPr lang="en-US" dirty="0"/>
              <a:t>After editing, have students write a short summary stating the main idea of the article.</a:t>
            </a:r>
          </a:p>
        </p:txBody>
      </p:sp>
      <p:pic>
        <p:nvPicPr>
          <p:cNvPr id="6" name="Picture 5">
            <a:extLst>
              <a:ext uri="{FF2B5EF4-FFF2-40B4-BE49-F238E27FC236}">
                <a16:creationId xmlns:a16="http://schemas.microsoft.com/office/drawing/2014/main" id="{DA474E28-E29F-C941-BC6F-528C793E24EB}"/>
              </a:ext>
            </a:extLst>
          </p:cNvPr>
          <p:cNvPicPr>
            <a:picLocks noChangeAspect="1"/>
          </p:cNvPicPr>
          <p:nvPr/>
        </p:nvPicPr>
        <p:blipFill rotWithShape="1">
          <a:blip r:embed="rId2"/>
          <a:srcRect l="7785" t="11478" r="5269" b="8958"/>
          <a:stretch/>
        </p:blipFill>
        <p:spPr>
          <a:xfrm>
            <a:off x="7502228" y="1570892"/>
            <a:ext cx="4498453" cy="4990631"/>
          </a:xfrm>
          <a:prstGeom prst="rect">
            <a:avLst/>
          </a:prstGeom>
        </p:spPr>
      </p:pic>
    </p:spTree>
    <p:extLst>
      <p:ext uri="{BB962C8B-B14F-4D97-AF65-F5344CB8AC3E}">
        <p14:creationId xmlns:p14="http://schemas.microsoft.com/office/powerpoint/2010/main" val="179296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5FF5-CC22-C042-ADE2-E89606892FCA}"/>
              </a:ext>
            </a:extLst>
          </p:cNvPr>
          <p:cNvSpPr>
            <a:spLocks noGrp="1"/>
          </p:cNvSpPr>
          <p:nvPr>
            <p:ph type="title"/>
          </p:nvPr>
        </p:nvSpPr>
        <p:spPr>
          <a:xfrm>
            <a:off x="2231136" y="296477"/>
            <a:ext cx="7729728" cy="1188720"/>
          </a:xfrm>
        </p:spPr>
        <p:txBody>
          <a:bodyPr/>
          <a:lstStyle/>
          <a:p>
            <a:r>
              <a:rPr lang="en-US" dirty="0"/>
              <a:t>STAR IT: </a:t>
            </a:r>
            <a:r>
              <a:rPr lang="en-US" b="1" dirty="0"/>
              <a:t>S</a:t>
            </a:r>
            <a:r>
              <a:rPr lang="en-US" dirty="0"/>
              <a:t>implify </a:t>
            </a:r>
            <a:r>
              <a:rPr lang="en-US" b="1" dirty="0"/>
              <a:t>t</a:t>
            </a:r>
            <a:r>
              <a:rPr lang="en-US" dirty="0"/>
              <a:t>he </a:t>
            </a:r>
            <a:r>
              <a:rPr lang="en-US" b="1" dirty="0"/>
              <a:t>a</a:t>
            </a:r>
            <a:r>
              <a:rPr lang="en-US" dirty="0"/>
              <a:t>rticle’s </a:t>
            </a:r>
            <a:r>
              <a:rPr lang="en-US" b="1" dirty="0"/>
              <a:t>r</a:t>
            </a:r>
            <a:r>
              <a:rPr lang="en-US" dirty="0"/>
              <a:t>eally </a:t>
            </a:r>
            <a:r>
              <a:rPr lang="en-US" b="1" dirty="0"/>
              <a:t>i</a:t>
            </a:r>
            <a:r>
              <a:rPr lang="en-US" dirty="0"/>
              <a:t>mportant topic</a:t>
            </a:r>
          </a:p>
        </p:txBody>
      </p:sp>
      <p:sp>
        <p:nvSpPr>
          <p:cNvPr id="5" name="Content Placeholder 3">
            <a:extLst>
              <a:ext uri="{FF2B5EF4-FFF2-40B4-BE49-F238E27FC236}">
                <a16:creationId xmlns:a16="http://schemas.microsoft.com/office/drawing/2014/main" id="{CDDAC851-D7DA-8042-8F1F-C6AAA5AA7249}"/>
              </a:ext>
            </a:extLst>
          </p:cNvPr>
          <p:cNvSpPr txBox="1">
            <a:spLocks/>
          </p:cNvSpPr>
          <p:nvPr/>
        </p:nvSpPr>
        <p:spPr>
          <a:xfrm>
            <a:off x="6790970" y="1963725"/>
            <a:ext cx="4193384" cy="29305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dirty="0"/>
              <a:t>In the Chat Box, write whether you would use this lesson in your classroom.</a:t>
            </a:r>
          </a:p>
          <a:p>
            <a:pPr>
              <a:buFont typeface="Wingdings" pitchFamily="2" charset="2"/>
              <a:buChar char="Ø"/>
            </a:pPr>
            <a:endParaRPr lang="en-US" sz="2800" dirty="0"/>
          </a:p>
          <a:p>
            <a:pPr>
              <a:buFont typeface="Wingdings" pitchFamily="2" charset="2"/>
              <a:buChar char="Ø"/>
            </a:pPr>
            <a:r>
              <a:rPr lang="en-US" sz="2800" dirty="0"/>
              <a:t>Yes</a:t>
            </a:r>
          </a:p>
          <a:p>
            <a:pPr>
              <a:buFont typeface="Wingdings" pitchFamily="2" charset="2"/>
              <a:buChar char="Ø"/>
            </a:pPr>
            <a:r>
              <a:rPr lang="en-US" sz="2800" dirty="0"/>
              <a:t>No</a:t>
            </a:r>
          </a:p>
        </p:txBody>
      </p:sp>
      <p:pic>
        <p:nvPicPr>
          <p:cNvPr id="1026" name="Picture 2" descr="Current Events – Erie County Board of Developmental Disabilities">
            <a:extLst>
              <a:ext uri="{FF2B5EF4-FFF2-40B4-BE49-F238E27FC236}">
                <a16:creationId xmlns:a16="http://schemas.microsoft.com/office/drawing/2014/main" id="{B7A4BC78-6C61-0A47-928C-E19EB9D67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36" y="1814830"/>
            <a:ext cx="3429000" cy="2374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Use Current Events in the Classroom | Literacy Teaching and Teacher  Education">
            <a:extLst>
              <a:ext uri="{FF2B5EF4-FFF2-40B4-BE49-F238E27FC236}">
                <a16:creationId xmlns:a16="http://schemas.microsoft.com/office/drawing/2014/main" id="{525AAD76-32AD-B94A-AA76-11D484364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2930" y="3921760"/>
            <a:ext cx="3263900" cy="248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28921"/>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1594</TotalTime>
  <Words>2157</Words>
  <Application>Microsoft Macintosh PowerPoint</Application>
  <PresentationFormat>Widescreen</PresentationFormat>
  <Paragraphs>180</Paragraphs>
  <Slides>38</Slides>
  <Notes>0</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Gill Sans MT</vt:lpstr>
      <vt:lpstr>Helvetica</vt:lpstr>
      <vt:lpstr>Times New Roman</vt:lpstr>
      <vt:lpstr>Wingdings</vt:lpstr>
      <vt:lpstr>Parcel</vt:lpstr>
      <vt:lpstr>PowerPoint Presentation</vt:lpstr>
      <vt:lpstr> Teaching the 5 Themes of Geography </vt:lpstr>
      <vt:lpstr>Showcasing 7 resources on our website</vt:lpstr>
      <vt:lpstr>Activity Books</vt:lpstr>
      <vt:lpstr>PowerPoint Presentation</vt:lpstr>
      <vt:lpstr>STAR IT: Simplify the article’s really important topic By: Barbara Martin</vt:lpstr>
      <vt:lpstr>STAR IT: Simplify the article’s really important topic</vt:lpstr>
      <vt:lpstr>STAR IT: Simplify the article’s really important topic</vt:lpstr>
      <vt:lpstr>STAR IT: Simplify the article’s really important topic</vt:lpstr>
      <vt:lpstr>Cinderella around the world By: Karen Guerrero</vt:lpstr>
      <vt:lpstr>Cinderella around the world By: Karen Guerrero</vt:lpstr>
      <vt:lpstr>Cinderella around the world By: Karen Guerrero</vt:lpstr>
      <vt:lpstr>Cinderella around the world By: Karen Guerrero</vt:lpstr>
      <vt:lpstr> Ichi-Ni-san-shi-go . . . Japan!  Studying Japan using the 5 themes of geography By Jeannine Kuropatkin </vt:lpstr>
      <vt:lpstr> Ichi-Ni-san-shi-go . . . Japan!  Studying Japan using the 5 themes of geography By Jeannine Kuropatkin </vt:lpstr>
      <vt:lpstr> Ichi-Ni-san-shi-go . . . Japan!  Studying Japan using the 5 themes of geography By Jeannine Kuropatkin </vt:lpstr>
      <vt:lpstr> Ichi-Ni-san-shi-go . . . Japan!  Studying Japan using the 5 themes of geography By Jeannine Kuropatkin </vt:lpstr>
      <vt:lpstr> Ichi-Ni-san-shi-go . . . Japan!  Studying Japan using the 5 themes of geography By Jeannine Kuropatkin </vt:lpstr>
      <vt:lpstr> Ichi-Ni-san-shi-go . . . Japan!  Studying Japan using the 5 themes of geography By Jeannine Kuropatkin </vt:lpstr>
      <vt:lpstr> Ichi-Ni-san-shi-go . . . Japan!  Studying Japan using the 5 themes of geography By Jeannine Kuropatkin </vt:lpstr>
      <vt:lpstr> Mapping a cookie: Applying the 5 Themes of Geography and DOGSTAILS By Jeannine Kuropatkin </vt:lpstr>
      <vt:lpstr> Mapping a cookie: Applying the 5 Themes of Geography and DOGSTAILS By Jeannine Kuropatkin </vt:lpstr>
      <vt:lpstr> Mapping a cookie: Applying the 5 Themes of Geography and DOGSTAILS By Jeannine Kuropatkin </vt:lpstr>
      <vt:lpstr> Mapping a cookie: Applying the 5 Themes of Geography and DOGSTAILS By Jeannine Kuropatkin </vt:lpstr>
      <vt:lpstr> Mapping a cookie: Applying the 5 Themes of Geography and DOGSTAILS By Jeannine Kuropatkin </vt:lpstr>
      <vt:lpstr>5 Themes of Geography: A Basis for Understanding Geography  By Alliance Teacher Consultants </vt:lpstr>
      <vt:lpstr>5 Themes of Geography: A Basis for Understanding Geography  By Alliance Teacher Consultants </vt:lpstr>
      <vt:lpstr>5 Themes of Geography: A Basis for Understanding Geography </vt:lpstr>
      <vt:lpstr>5 Themes of Geography: A Basis for Understanding Geography  By Alliance Teacher Consultants </vt:lpstr>
      <vt:lpstr> 5 Themes of Geography: A Basis for Understanding Geography  By Alliance Teacher Consultants </vt:lpstr>
      <vt:lpstr> 5 Themes of Geography: A Basis for Understanding Geography  By Alliance Teacher Consultants </vt:lpstr>
      <vt:lpstr>Read the Usa: Passport to Regions By Sara Jenkins </vt:lpstr>
      <vt:lpstr>Read the Usa: Passport to Regions By Sara Jenkins </vt:lpstr>
      <vt:lpstr>Read the Usa: Passport to Regions By Sara Jenkins </vt:lpstr>
      <vt:lpstr>Read the Usa: Passport to Regions By Sara Jenkins </vt:lpstr>
      <vt:lpstr>So that the Desert Can Blossom Like a Rose:  Agriculture in the Desert BY Carol Carney Warren</vt:lpstr>
      <vt:lpstr>Monsoon Days BY Gale Olp Ekiss</vt:lpstr>
      <vt:lpstr> Read the Usa: Passport to Regions By Sara Jenkins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Showcasing Grade 2 Lessons </dc:title>
  <dc:creator>Heather Moll</dc:creator>
  <cp:lastModifiedBy>Heather Moll</cp:lastModifiedBy>
  <cp:revision>83</cp:revision>
  <dcterms:created xsi:type="dcterms:W3CDTF">2019-11-02T16:45:13Z</dcterms:created>
  <dcterms:modified xsi:type="dcterms:W3CDTF">2021-08-28T18:48:11Z</dcterms:modified>
</cp:coreProperties>
</file>